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5" r:id="rId2"/>
  </p:sldMasterIdLst>
  <p:notesMasterIdLst>
    <p:notesMasterId r:id="rId56"/>
  </p:notesMasterIdLst>
  <p:handoutMasterIdLst>
    <p:handoutMasterId r:id="rId57"/>
  </p:handoutMasterIdLst>
  <p:sldIdLst>
    <p:sldId id="256" r:id="rId3"/>
    <p:sldId id="882" r:id="rId4"/>
    <p:sldId id="824" r:id="rId5"/>
    <p:sldId id="825" r:id="rId6"/>
    <p:sldId id="867" r:id="rId7"/>
    <p:sldId id="982" r:id="rId8"/>
    <p:sldId id="992" r:id="rId9"/>
    <p:sldId id="985" r:id="rId10"/>
    <p:sldId id="986" r:id="rId11"/>
    <p:sldId id="987" r:id="rId12"/>
    <p:sldId id="988" r:id="rId13"/>
    <p:sldId id="812" r:id="rId14"/>
    <p:sldId id="997" r:id="rId15"/>
    <p:sldId id="989" r:id="rId16"/>
    <p:sldId id="990" r:id="rId17"/>
    <p:sldId id="991" r:id="rId18"/>
    <p:sldId id="1017" r:id="rId19"/>
    <p:sldId id="870" r:id="rId20"/>
    <p:sldId id="904" r:id="rId21"/>
    <p:sldId id="1002" r:id="rId22"/>
    <p:sldId id="931" r:id="rId23"/>
    <p:sldId id="998" r:id="rId24"/>
    <p:sldId id="999" r:id="rId25"/>
    <p:sldId id="1000" r:id="rId26"/>
    <p:sldId id="1001" r:id="rId27"/>
    <p:sldId id="1003" r:id="rId28"/>
    <p:sldId id="1020" r:id="rId29"/>
    <p:sldId id="1023" r:id="rId30"/>
    <p:sldId id="1021" r:id="rId31"/>
    <p:sldId id="1022" r:id="rId32"/>
    <p:sldId id="879" r:id="rId33"/>
    <p:sldId id="875" r:id="rId34"/>
    <p:sldId id="876" r:id="rId35"/>
    <p:sldId id="954" r:id="rId36"/>
    <p:sldId id="1004" r:id="rId37"/>
    <p:sldId id="1005" r:id="rId38"/>
    <p:sldId id="1006" r:id="rId39"/>
    <p:sldId id="1007" r:id="rId40"/>
    <p:sldId id="953" r:id="rId41"/>
    <p:sldId id="923" r:id="rId42"/>
    <p:sldId id="924" r:id="rId43"/>
    <p:sldId id="1009" r:id="rId44"/>
    <p:sldId id="1016" r:id="rId45"/>
    <p:sldId id="1010" r:id="rId46"/>
    <p:sldId id="1008" r:id="rId47"/>
    <p:sldId id="1011" r:id="rId48"/>
    <p:sldId id="1013" r:id="rId49"/>
    <p:sldId id="1015" r:id="rId50"/>
    <p:sldId id="880" r:id="rId51"/>
    <p:sldId id="979" r:id="rId52"/>
    <p:sldId id="1018" r:id="rId53"/>
    <p:sldId id="865" r:id="rId54"/>
    <p:sldId id="478" r:id="rId55"/>
  </p:sldIdLst>
  <p:sldSz cx="9144000" cy="6858000" type="screen4x3"/>
  <p:notesSz cx="6858000" cy="9144000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99"/>
    <a:srgbClr val="F5F010"/>
    <a:srgbClr val="3333CC"/>
    <a:srgbClr val="000000"/>
    <a:srgbClr val="FFFF99"/>
    <a:srgbClr val="CC99FF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98" autoAdjust="0"/>
    <p:restoredTop sz="94595" autoAdjust="0"/>
  </p:normalViewPr>
  <p:slideViewPr>
    <p:cSldViewPr>
      <p:cViewPr>
        <p:scale>
          <a:sx n="50" d="100"/>
          <a:sy n="50" d="100"/>
        </p:scale>
        <p:origin x="-2376" y="-83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115"/>
    </p:cViewPr>
  </p:sorterViewPr>
  <p:notesViewPr>
    <p:cSldViewPr>
      <p:cViewPr varScale="1">
        <p:scale>
          <a:sx n="67" d="100"/>
          <a:sy n="67" d="100"/>
        </p:scale>
        <p:origin x="-3168" y="-8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presProps" Target="presProps.xml"/><Relationship Id="rId5" Type="http://schemas.openxmlformats.org/officeDocument/2006/relationships/slide" Target="slides/slide3.xml"/><Relationship Id="rId61" Type="http://schemas.openxmlformats.org/officeDocument/2006/relationships/tableStyles" Target="tableStyles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viewProps" Target="view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EF79146-6B00-4D06-B962-DC9ECE71E187}" type="datetimeFigureOut">
              <a:rPr lang="nb-NO"/>
              <a:pPr>
                <a:defRPr/>
              </a:pPr>
              <a:t>16.11.2012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67B3865-03BE-45AE-AFD1-CCCF7114F840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448235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628893EA-6212-48FE-B171-E2C139FBF1D5}" type="datetimeFigureOut">
              <a:rPr lang="en-US"/>
              <a:pPr>
                <a:defRPr/>
              </a:pPr>
              <a:t>11/16/2012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61C8E4C9-2343-4EC0-B18C-11398552EE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58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400800"/>
            <a:ext cx="1293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40769"/>
            <a:ext cx="7772400" cy="2232247"/>
          </a:xfrm>
          <a:prstGeom prst="rect">
            <a:avLst/>
          </a:prstGeom>
        </p:spPr>
        <p:txBody>
          <a:bodyPr>
            <a:normAutofit/>
          </a:bodyPr>
          <a:lstStyle>
            <a:lvl1pPr algn="r">
              <a:defRPr sz="7200" b="1"/>
            </a:lvl1pPr>
          </a:lstStyle>
          <a:p>
            <a:r>
              <a:rPr lang="en-US" dirty="0" smtClean="0"/>
              <a:t>Click to edit Master title style</a:t>
            </a:r>
            <a:endParaRPr lang="nb-N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91880" y="3645024"/>
            <a:ext cx="4960640" cy="175260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solidFill>
                  <a:schemeClr val="accent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_K2G4213.jpg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grayscl/>
          </a:blip>
          <a:srcRect/>
          <a:stretch>
            <a:fillRect/>
          </a:stretch>
        </p:blipFill>
        <p:spPr bwMode="auto">
          <a:xfrm>
            <a:off x="234950" y="1465263"/>
            <a:ext cx="6546850" cy="394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6400800"/>
            <a:ext cx="1293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>
          <a:xfrm>
            <a:off x="1371600" y="379413"/>
            <a:ext cx="7239000" cy="961355"/>
          </a:xfrm>
          <a:prstGeom prst="rect">
            <a:avLst/>
          </a:prstGeom>
        </p:spPr>
        <p:txBody>
          <a:bodyPr anchor="t"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nb-NO" dirty="0" smtClean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3923928" y="1340769"/>
            <a:ext cx="4690864" cy="28083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2000" b="1"/>
            </a:lvl1pPr>
            <a:lvl2pPr algn="r">
              <a:defRPr/>
            </a:lvl2pPr>
            <a:lvl3pPr algn="r">
              <a:defRPr/>
            </a:lvl3pPr>
            <a:lvl4pPr algn="r">
              <a:defRPr/>
            </a:lvl4pPr>
            <a:lvl5pPr algn="r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796624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7"/>
            <a:ext cx="8229600" cy="3744416"/>
          </a:xfrm>
          <a:prstGeom prst="rect">
            <a:avLst/>
          </a:prstGeom>
          <a:ln w="28575">
            <a:solidFill>
              <a:schemeClr val="tx2"/>
            </a:solidFill>
          </a:ln>
        </p:spPr>
        <p:txBody>
          <a:bodyPr>
            <a:normAutofit/>
          </a:bodyPr>
          <a:lstStyle>
            <a:lvl1pPr marL="0" indent="0" algn="r">
              <a:buNone/>
              <a:defRPr sz="6600" b="1"/>
            </a:lvl1pPr>
            <a:lvl2pPr marL="457200" indent="0" algn="r">
              <a:buNone/>
              <a:defRPr sz="4000"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7"/>
            <a:ext cx="8229600" cy="37444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6600" b="1"/>
            </a:lvl1pPr>
            <a:lvl2pPr marL="457200" indent="0" algn="r">
              <a:buNone/>
              <a:defRPr sz="4000"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_K2G4213.jpg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grayscl/>
          </a:blip>
          <a:srcRect/>
          <a:stretch>
            <a:fillRect/>
          </a:stretch>
        </p:blipFill>
        <p:spPr bwMode="auto">
          <a:xfrm>
            <a:off x="234950" y="1465263"/>
            <a:ext cx="6546850" cy="394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6400800"/>
            <a:ext cx="1293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>
          <a:xfrm>
            <a:off x="1371600" y="379413"/>
            <a:ext cx="7239000" cy="961355"/>
          </a:xfrm>
          <a:prstGeom prst="rect">
            <a:avLst/>
          </a:prstGeom>
        </p:spPr>
        <p:txBody>
          <a:bodyPr anchor="t"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nb-NO" dirty="0" smtClean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3923928" y="1340769"/>
            <a:ext cx="4690864" cy="28083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2000" b="1"/>
            </a:lvl1pPr>
            <a:lvl2pPr algn="r">
              <a:defRPr/>
            </a:lvl2pPr>
            <a:lvl3pPr algn="r">
              <a:defRPr/>
            </a:lvl3pPr>
            <a:lvl4pPr algn="r">
              <a:defRPr/>
            </a:lvl4pPr>
            <a:lvl5pPr algn="r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400800"/>
            <a:ext cx="1293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6633"/>
            <a:ext cx="7772400" cy="3096343"/>
          </a:xfrm>
          <a:prstGeom prst="rect">
            <a:avLst/>
          </a:prstGeom>
        </p:spPr>
        <p:txBody>
          <a:bodyPr>
            <a:normAutofit/>
          </a:bodyPr>
          <a:lstStyle>
            <a:lvl1pPr algn="r">
              <a:defRPr sz="8000"/>
            </a:lvl1pPr>
          </a:lstStyle>
          <a:p>
            <a:r>
              <a:rPr lang="en-US" dirty="0" smtClean="0"/>
              <a:t>Click to edit Master title style</a:t>
            </a:r>
            <a:endParaRPr lang="nb-N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91880" y="3284984"/>
            <a:ext cx="4960640" cy="175260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44071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7"/>
            <a:ext cx="8229600" cy="3744416"/>
          </a:xfrm>
          <a:prstGeom prst="rect">
            <a:avLst/>
          </a:prstGeom>
          <a:ln w="28575">
            <a:solidFill>
              <a:schemeClr val="tx2"/>
            </a:solidFill>
          </a:ln>
        </p:spPr>
        <p:txBody>
          <a:bodyPr>
            <a:normAutofit/>
          </a:bodyPr>
          <a:lstStyle>
            <a:lvl1pPr marL="0" indent="0" algn="r">
              <a:buNone/>
              <a:defRPr sz="6600" b="1"/>
            </a:lvl1pPr>
            <a:lvl2pPr marL="457200" indent="0" algn="r">
              <a:buNone/>
              <a:defRPr sz="4000"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164331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7"/>
            <a:ext cx="8229600" cy="37444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6600" b="1"/>
            </a:lvl1pPr>
            <a:lvl2pPr marL="457200" indent="0" algn="r">
              <a:buNone/>
              <a:defRPr sz="4000"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858747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5661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10" Type="http://schemas.microsoft.com/office/2007/relationships/hdphoto" Target="../media/hdphoto2.wdp"/><Relationship Id="rId4" Type="http://schemas.openxmlformats.org/officeDocument/2006/relationships/slideLayout" Target="../slideLayouts/slideLayout9.xml"/><Relationship Id="rId9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5931026"/>
            <a:ext cx="1835696" cy="72154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4" r:id="rId5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7">
            <a:lum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 userDrawn="1"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5931026"/>
            <a:ext cx="1835696" cy="721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2416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hyperlink" Target="http://johannesbrodwall.com/" TargetMode="External"/><Relationship Id="rId2" Type="http://schemas.openxmlformats.org/officeDocument/2006/relationships/hyperlink" Target="mailto:johannes.brodwall@steria.no" TargetMode="External"/><Relationship Id="rId1" Type="http://schemas.openxmlformats.org/officeDocument/2006/relationships/slideLayout" Target="../slideLayouts/slideLayout5.xml"/><Relationship Id="rId5" Type="http://schemas.openxmlformats.org/officeDocument/2006/relationships/hyperlink" Target="http://twitter.com/jhannes" TargetMode="External"/><Relationship Id="rId4" Type="http://schemas.openxmlformats.org/officeDocument/2006/relationships/hyperlink" Target="http://sterkblanding.no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b-NO" b="1" dirty="0" smtClean="0"/>
              <a:t>Bare-knuckle web development</a:t>
            </a:r>
            <a:endParaRPr lang="nb-NO" sz="5400" b="1" dirty="0" smtClean="0"/>
          </a:p>
        </p:txBody>
      </p:sp>
      <p:sp>
        <p:nvSpPr>
          <p:cNvPr id="12290" name="Subtitle 2"/>
          <p:cNvSpPr>
            <a:spLocks noGrp="1"/>
          </p:cNvSpPr>
          <p:nvPr>
            <p:ph type="subTitle" idx="1"/>
          </p:nvPr>
        </p:nvSpPr>
        <p:spPr>
          <a:xfrm>
            <a:off x="3491880" y="3476600"/>
            <a:ext cx="4960640" cy="1752600"/>
          </a:xfrm>
        </p:spPr>
        <p:txBody>
          <a:bodyPr/>
          <a:lstStyle/>
          <a:p>
            <a:r>
              <a:rPr lang="en-US" sz="2400" dirty="0" smtClean="0">
                <a:solidFill>
                  <a:schemeClr val="tx2"/>
                </a:solidFill>
              </a:rPr>
              <a:t>XP </a:t>
            </a:r>
            <a:r>
              <a:rPr lang="en-US" sz="2400" smtClean="0">
                <a:solidFill>
                  <a:schemeClr val="tx2"/>
                </a:solidFill>
              </a:rPr>
              <a:t>Days Ukraine</a:t>
            </a:r>
            <a:endParaRPr lang="nb-NO" sz="2400" dirty="0" smtClean="0">
              <a:solidFill>
                <a:schemeClr val="tx2"/>
              </a:solidFill>
            </a:endParaRPr>
          </a:p>
          <a:p>
            <a:r>
              <a:rPr lang="nb-NO" sz="2400" dirty="0" smtClean="0">
                <a:solidFill>
                  <a:schemeClr val="tx2"/>
                </a:solidFill>
              </a:rPr>
              <a:t>Johannes Brodwall, Chief scientist</a:t>
            </a:r>
          </a:p>
          <a:p>
            <a:r>
              <a:rPr lang="en-US" sz="2400" dirty="0" err="1" smtClean="0">
                <a:solidFill>
                  <a:schemeClr val="tx2"/>
                </a:solidFill>
              </a:rPr>
              <a:t>Exilesoft</a:t>
            </a:r>
            <a:r>
              <a:rPr lang="en-US" sz="2400" dirty="0" smtClean="0">
                <a:solidFill>
                  <a:schemeClr val="tx2"/>
                </a:solidFill>
              </a:rPr>
              <a:t> Global</a:t>
            </a:r>
            <a:endParaRPr lang="nb-NO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Content Placeholder 1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ln w="28575">
            <a:noFill/>
          </a:ln>
        </p:spPr>
        <p:txBody>
          <a:bodyPr>
            <a:normAutofit/>
          </a:bodyPr>
          <a:lstStyle/>
          <a:p>
            <a:pPr marL="1143000" indent="-1143000" algn="r">
              <a:buFont typeface="Arial" charset="0"/>
              <a:buNone/>
            </a:pPr>
            <a:r>
              <a:rPr lang="en-US" sz="4800" dirty="0" smtClean="0"/>
              <a:t>“Why did Hibernate suddenly slow down?</a:t>
            </a:r>
            <a:r>
              <a:rPr lang="en-US" sz="4800" b="1" dirty="0" smtClean="0"/>
              <a:t>”</a:t>
            </a:r>
            <a:endParaRPr lang="en-US" sz="3600" b="1" dirty="0" smtClean="0"/>
          </a:p>
        </p:txBody>
      </p:sp>
    </p:spTree>
    <p:extLst>
      <p:ext uri="{BB962C8B-B14F-4D97-AF65-F5344CB8AC3E}">
        <p14:creationId xmlns:p14="http://schemas.microsoft.com/office/powerpoint/2010/main" val="2078363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Content Placeholder 1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ln w="28575">
            <a:noFill/>
          </a:ln>
        </p:spPr>
        <p:txBody>
          <a:bodyPr>
            <a:normAutofit/>
          </a:bodyPr>
          <a:lstStyle/>
          <a:p>
            <a:pPr marL="1143000" indent="-1143000" algn="r">
              <a:buFont typeface="Arial" charset="0"/>
              <a:buNone/>
            </a:pPr>
            <a:r>
              <a:rPr lang="en-US" sz="4800" dirty="0" smtClean="0"/>
              <a:t>“How do I implement a custom SOAP header with JAX-WS?</a:t>
            </a:r>
            <a:r>
              <a:rPr lang="en-US" sz="4800" b="1" dirty="0" smtClean="0"/>
              <a:t>”</a:t>
            </a:r>
            <a:endParaRPr lang="en-US" sz="3600" b="1" dirty="0" smtClean="0"/>
          </a:p>
        </p:txBody>
      </p:sp>
    </p:spTree>
    <p:extLst>
      <p:ext uri="{BB962C8B-B14F-4D97-AF65-F5344CB8AC3E}">
        <p14:creationId xmlns:p14="http://schemas.microsoft.com/office/powerpoint/2010/main" val="1917412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Content Placeholder 1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ln w="28575">
            <a:noFill/>
          </a:ln>
        </p:spPr>
        <p:txBody>
          <a:bodyPr>
            <a:normAutofit/>
          </a:bodyPr>
          <a:lstStyle/>
          <a:p>
            <a:pPr marL="1143000" indent="-1143000" algn="r">
              <a:buFont typeface="Arial" charset="0"/>
              <a:buNone/>
            </a:pPr>
            <a:r>
              <a:rPr lang="en-US" sz="4800" dirty="0" smtClean="0"/>
              <a:t>“H</a:t>
            </a:r>
            <a:r>
              <a:rPr lang="en-US" sz="4800" b="1" dirty="0" smtClean="0"/>
              <a:t>ow to do X with Spring”</a:t>
            </a:r>
            <a:endParaRPr lang="en-US" sz="3600" b="1" dirty="0" smtClean="0"/>
          </a:p>
        </p:txBody>
      </p:sp>
    </p:spTree>
    <p:extLst>
      <p:ext uri="{BB962C8B-B14F-4D97-AF65-F5344CB8AC3E}">
        <p14:creationId xmlns:p14="http://schemas.microsoft.com/office/powerpoint/2010/main" val="3548956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@</a:t>
            </a:r>
            <a:r>
              <a:rPr lang="en-US" sz="4800" dirty="0" err="1" smtClean="0"/>
              <a:t>AutoWire</a:t>
            </a:r>
            <a:r>
              <a:rPr lang="en-US" sz="4800" dirty="0" smtClean="0"/>
              <a:t> + package scan with 100s of beans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4255069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n-NO" dirty="0" smtClean="0"/>
              <a:t>Test-driven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894179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Content Placeholder 1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ln w="28575">
            <a:noFill/>
          </a:ln>
        </p:spPr>
        <p:txBody>
          <a:bodyPr>
            <a:normAutofit/>
          </a:bodyPr>
          <a:lstStyle/>
          <a:p>
            <a:pPr marL="1143000" indent="-1143000" algn="r">
              <a:buFont typeface="Arial" charset="0"/>
              <a:buNone/>
            </a:pPr>
            <a:r>
              <a:rPr lang="en-US" sz="4800" dirty="0" smtClean="0"/>
              <a:t>No more architecture than what’s needed</a:t>
            </a:r>
            <a:endParaRPr lang="en-US" sz="3600" b="1" dirty="0" smtClean="0"/>
          </a:p>
        </p:txBody>
      </p:sp>
    </p:spTree>
    <p:extLst>
      <p:ext uri="{BB962C8B-B14F-4D97-AF65-F5344CB8AC3E}">
        <p14:creationId xmlns:p14="http://schemas.microsoft.com/office/powerpoint/2010/main" val="2283881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Content Placeholder 1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ln w="28575">
            <a:noFill/>
          </a:ln>
        </p:spPr>
        <p:txBody>
          <a:bodyPr>
            <a:normAutofit/>
          </a:bodyPr>
          <a:lstStyle/>
          <a:p>
            <a:pPr marL="1143000" indent="-1143000" algn="r">
              <a:buFont typeface="Arial" charset="0"/>
              <a:buNone/>
            </a:pPr>
            <a:r>
              <a:rPr lang="en-US" sz="4800" dirty="0" smtClean="0"/>
              <a:t>Fast feedback cycle – also in the future</a:t>
            </a:r>
            <a:endParaRPr lang="en-US" sz="3600" b="1" dirty="0" smtClean="0"/>
          </a:p>
        </p:txBody>
      </p:sp>
    </p:spTree>
    <p:extLst>
      <p:ext uri="{BB962C8B-B14F-4D97-AF65-F5344CB8AC3E}">
        <p14:creationId xmlns:p14="http://schemas.microsoft.com/office/powerpoint/2010/main" val="364793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dirty="0" smtClean="0"/>
              <a:t>Don’t use a calculator…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162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n-NO" dirty="0" smtClean="0"/>
              <a:t>Part II: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2158586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n-NO" dirty="0" smtClean="0"/>
              <a:t>Demo: Phonebook web app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4012176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857250" indent="-857250">
              <a:buFont typeface="Arial" pitchFamily="34" charset="0"/>
              <a:buChar char="•"/>
            </a:pPr>
            <a:r>
              <a:rPr lang="en-US" dirty="0" smtClean="0"/>
              <a:t>Bare-knuckle philosophy</a:t>
            </a:r>
          </a:p>
          <a:p>
            <a:pPr marL="857250" indent="-857250">
              <a:buFont typeface="Arial" pitchFamily="34" charset="0"/>
              <a:buChar char="•"/>
            </a:pPr>
            <a:r>
              <a:rPr lang="en-US" dirty="0" smtClean="0"/>
              <a:t>Demonstration of bare-knuckle web in Java</a:t>
            </a:r>
          </a:p>
          <a:p>
            <a:pPr marL="857250" indent="-857250">
              <a:buFont typeface="Arial" pitchFamily="34" charset="0"/>
              <a:buChar char="•"/>
            </a:pPr>
            <a:r>
              <a:rPr lang="en-US" dirty="0" smtClean="0"/>
              <a:t>Further directions</a:t>
            </a:r>
          </a:p>
          <a:p>
            <a:pPr marL="1314450" lvl="1" indent="-857250">
              <a:buFont typeface="Arial" pitchFamily="34" charset="0"/>
              <a:buChar char="•"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893107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 driving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193997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  <a:ln>
            <a:noFill/>
          </a:ln>
        </p:spPr>
        <p:txBody>
          <a:bodyPr>
            <a:noAutofit/>
          </a:bodyPr>
          <a:lstStyle/>
          <a:p>
            <a:pPr algn="l"/>
            <a:r>
              <a:rPr lang="en-US" sz="2000" dirty="0" err="1">
                <a:solidFill>
                  <a:srgbClr val="000000"/>
                </a:solidFill>
                <a:latin typeface="Consolas"/>
              </a:rPr>
              <a:t>WebDriver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 browser = </a:t>
            </a:r>
            <a:r>
              <a:rPr lang="en-US" sz="2000" dirty="0" err="1">
                <a:solidFill>
                  <a:srgbClr val="000000"/>
                </a:solidFill>
                <a:highlight>
                  <a:srgbClr val="D4D4D4"/>
                </a:highlight>
                <a:latin typeface="Consolas"/>
              </a:rPr>
              <a:t>createWebDriver</a:t>
            </a:r>
            <a:r>
              <a:rPr lang="en-US" sz="2000" dirty="0">
                <a:solidFill>
                  <a:srgbClr val="000000"/>
                </a:solidFill>
                <a:highlight>
                  <a:srgbClr val="D4D4D4"/>
                </a:highlight>
                <a:latin typeface="Consolas"/>
              </a:rPr>
              <a:t>();</a:t>
            </a:r>
          </a:p>
          <a:p>
            <a:pPr algn="l"/>
            <a:endParaRPr lang="en-US" sz="2000" dirty="0">
              <a:latin typeface="Consolas"/>
            </a:endParaRPr>
          </a:p>
          <a:p>
            <a:pPr algn="l"/>
            <a:r>
              <a:rPr lang="en-US" sz="2000" dirty="0" err="1">
                <a:solidFill>
                  <a:srgbClr val="000000"/>
                </a:solidFill>
                <a:latin typeface="Consolas"/>
              </a:rPr>
              <a:t>browser.get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2000" dirty="0" err="1">
                <a:solidFill>
                  <a:srgbClr val="000000"/>
                </a:solidFill>
                <a:latin typeface="Consolas"/>
              </a:rPr>
              <a:t>url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pPr algn="l"/>
            <a:r>
              <a:rPr lang="en-US" sz="2000" dirty="0" err="1">
                <a:solidFill>
                  <a:srgbClr val="000000"/>
                </a:solidFill>
                <a:latin typeface="Consolas"/>
              </a:rPr>
              <a:t>browser.findElement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2000" dirty="0" err="1">
                <a:solidFill>
                  <a:srgbClr val="000000"/>
                </a:solidFill>
                <a:latin typeface="Consolas"/>
              </a:rPr>
              <a:t>By.</a:t>
            </a:r>
            <a:r>
              <a:rPr lang="en-US" sz="2000" i="1" dirty="0" err="1">
                <a:solidFill>
                  <a:srgbClr val="000000"/>
                </a:solidFill>
                <a:latin typeface="Consolas"/>
              </a:rPr>
              <a:t>linkText</a:t>
            </a:r>
            <a:r>
              <a:rPr lang="en-US" sz="2000" i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2000" i="1" dirty="0">
                <a:solidFill>
                  <a:srgbClr val="2A00FF"/>
                </a:solidFill>
                <a:latin typeface="Consolas"/>
              </a:rPr>
              <a:t>"Add contact"</a:t>
            </a:r>
            <a:r>
              <a:rPr lang="en-US" sz="2000" i="1" dirty="0">
                <a:solidFill>
                  <a:srgbClr val="000000"/>
                </a:solidFill>
                <a:latin typeface="Consolas"/>
              </a:rPr>
              <a:t>)).click();</a:t>
            </a:r>
          </a:p>
          <a:p>
            <a:pPr algn="l"/>
            <a:endParaRPr lang="en-US" sz="2000" dirty="0">
              <a:latin typeface="Consolas"/>
            </a:endParaRPr>
          </a:p>
          <a:p>
            <a:pPr algn="l"/>
            <a:r>
              <a:rPr lang="en-US" sz="2000" dirty="0" err="1" smtClean="0">
                <a:solidFill>
                  <a:srgbClr val="000000"/>
                </a:solidFill>
                <a:latin typeface="Consolas"/>
              </a:rPr>
              <a:t>browser.findEleme</a:t>
            </a:r>
            <a:r>
              <a:rPr lang="en-US" sz="2000" dirty="0" smtClean="0">
                <a:solidFill>
                  <a:srgbClr val="000000"/>
                </a:solidFill>
                <a:latin typeface="Consolas"/>
              </a:rPr>
              <a:t>(By.</a:t>
            </a:r>
            <a:r>
              <a:rPr lang="en-US" sz="2000" i="1" dirty="0" smtClean="0">
                <a:solidFill>
                  <a:srgbClr val="000000"/>
                </a:solidFill>
                <a:latin typeface="Consolas"/>
              </a:rPr>
              <a:t>name</a:t>
            </a:r>
            <a:r>
              <a:rPr lang="en-US" sz="2000" i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2000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sz="2000" i="1" dirty="0" err="1">
                <a:solidFill>
                  <a:srgbClr val="2A00FF"/>
                </a:solidFill>
                <a:latin typeface="Consolas"/>
              </a:rPr>
              <a:t>fullName</a:t>
            </a:r>
            <a:r>
              <a:rPr lang="en-US" sz="2000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sz="2000" i="1" dirty="0">
                <a:solidFill>
                  <a:srgbClr val="000000"/>
                </a:solidFill>
                <a:latin typeface="Consolas"/>
              </a:rPr>
              <a:t>)).</a:t>
            </a:r>
            <a:r>
              <a:rPr lang="en-US" sz="2000" i="1" dirty="0" err="1">
                <a:solidFill>
                  <a:srgbClr val="000000"/>
                </a:solidFill>
                <a:latin typeface="Consolas"/>
              </a:rPr>
              <a:t>sendKeys</a:t>
            </a:r>
            <a:r>
              <a:rPr lang="en-US" sz="2000" i="1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2000" i="1" dirty="0" smtClean="0">
                <a:solidFill>
                  <a:srgbClr val="2A00FF"/>
                </a:solidFill>
                <a:latin typeface="Consolas"/>
              </a:rPr>
              <a:t>"Vader</a:t>
            </a:r>
            <a:r>
              <a:rPr lang="en-US" sz="2000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sz="2000" i="1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pPr algn="l"/>
            <a:r>
              <a:rPr lang="en-US" sz="2000" dirty="0" err="1" smtClean="0">
                <a:solidFill>
                  <a:srgbClr val="000000"/>
                </a:solidFill>
                <a:latin typeface="Consolas"/>
              </a:rPr>
              <a:t>browser.findEleme</a:t>
            </a:r>
            <a:r>
              <a:rPr lang="en-US" sz="2000" dirty="0" smtClean="0">
                <a:solidFill>
                  <a:srgbClr val="000000"/>
                </a:solidFill>
                <a:latin typeface="Consolas"/>
              </a:rPr>
              <a:t>(By.</a:t>
            </a:r>
            <a:r>
              <a:rPr lang="en-US" sz="2000" i="1" dirty="0" smtClean="0">
                <a:solidFill>
                  <a:srgbClr val="000000"/>
                </a:solidFill>
                <a:latin typeface="Consolas"/>
              </a:rPr>
              <a:t>name</a:t>
            </a:r>
            <a:r>
              <a:rPr lang="en-US" sz="2000" i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2000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sz="2000" i="1" dirty="0" err="1">
                <a:solidFill>
                  <a:srgbClr val="2A00FF"/>
                </a:solidFill>
                <a:latin typeface="Consolas"/>
              </a:rPr>
              <a:t>phoneNumber</a:t>
            </a:r>
            <a:r>
              <a:rPr lang="en-US" sz="2000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sz="2000" i="1" dirty="0">
                <a:solidFill>
                  <a:srgbClr val="000000"/>
                </a:solidFill>
                <a:latin typeface="Consolas"/>
              </a:rPr>
              <a:t>)).</a:t>
            </a:r>
            <a:r>
              <a:rPr lang="en-US" sz="2000" i="1" dirty="0" err="1">
                <a:solidFill>
                  <a:srgbClr val="000000"/>
                </a:solidFill>
                <a:latin typeface="Consolas"/>
              </a:rPr>
              <a:t>sendKeys</a:t>
            </a:r>
            <a:r>
              <a:rPr lang="en-US" sz="2000" i="1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2000" i="1" dirty="0" smtClean="0">
                <a:solidFill>
                  <a:srgbClr val="2A00FF"/>
                </a:solidFill>
                <a:latin typeface="Consolas"/>
              </a:rPr>
              <a:t>"27</a:t>
            </a:r>
            <a:r>
              <a:rPr lang="en-US" sz="2000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sz="2000" i="1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pPr algn="l"/>
            <a:r>
              <a:rPr lang="en-US" sz="2000" dirty="0" err="1" smtClean="0">
                <a:solidFill>
                  <a:srgbClr val="000000"/>
                </a:solidFill>
                <a:latin typeface="Consolas"/>
              </a:rPr>
              <a:t>browser.findEleme</a:t>
            </a:r>
            <a:r>
              <a:rPr lang="en-US" sz="2000" dirty="0" smtClean="0">
                <a:solidFill>
                  <a:srgbClr val="000000"/>
                </a:solidFill>
                <a:latin typeface="Consolas"/>
              </a:rPr>
              <a:t>(By.</a:t>
            </a:r>
            <a:r>
              <a:rPr lang="en-US" sz="2000" i="1" dirty="0" smtClean="0">
                <a:solidFill>
                  <a:srgbClr val="000000"/>
                </a:solidFill>
                <a:latin typeface="Consolas"/>
              </a:rPr>
              <a:t>name</a:t>
            </a:r>
            <a:r>
              <a:rPr lang="en-US" sz="2000" i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2000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sz="2000" i="1" dirty="0" err="1">
                <a:solidFill>
                  <a:srgbClr val="2A00FF"/>
                </a:solidFill>
                <a:latin typeface="Consolas"/>
              </a:rPr>
              <a:t>saveContact</a:t>
            </a:r>
            <a:r>
              <a:rPr lang="en-US" sz="2000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sz="2000" i="1" dirty="0">
                <a:solidFill>
                  <a:srgbClr val="000000"/>
                </a:solidFill>
                <a:latin typeface="Consolas"/>
              </a:rPr>
              <a:t>)).click();</a:t>
            </a:r>
          </a:p>
          <a:p>
            <a:pPr algn="l"/>
            <a:endParaRPr lang="en-US" sz="2000" dirty="0">
              <a:latin typeface="Consolas"/>
            </a:endParaRPr>
          </a:p>
          <a:p>
            <a:pPr algn="l"/>
            <a:r>
              <a:rPr lang="en-US" sz="2000" dirty="0" err="1">
                <a:solidFill>
                  <a:srgbClr val="000000"/>
                </a:solidFill>
                <a:latin typeface="Consolas"/>
              </a:rPr>
              <a:t>browser.findElement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2000" dirty="0" err="1">
                <a:solidFill>
                  <a:srgbClr val="000000"/>
                </a:solidFill>
                <a:latin typeface="Consolas"/>
              </a:rPr>
              <a:t>By.</a:t>
            </a:r>
            <a:r>
              <a:rPr lang="en-US" sz="2000" i="1" dirty="0" err="1">
                <a:solidFill>
                  <a:srgbClr val="000000"/>
                </a:solidFill>
                <a:latin typeface="Consolas"/>
              </a:rPr>
              <a:t>linkText</a:t>
            </a:r>
            <a:r>
              <a:rPr lang="en-US" sz="2000" i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2000" i="1" dirty="0">
                <a:solidFill>
                  <a:srgbClr val="2A00FF"/>
                </a:solidFill>
                <a:latin typeface="Consolas"/>
              </a:rPr>
              <a:t>"Find contact"</a:t>
            </a:r>
            <a:r>
              <a:rPr lang="en-US" sz="2000" i="1" dirty="0">
                <a:solidFill>
                  <a:srgbClr val="000000"/>
                </a:solidFill>
                <a:latin typeface="Consolas"/>
              </a:rPr>
              <a:t>)).click();</a:t>
            </a:r>
          </a:p>
          <a:p>
            <a:pPr algn="l"/>
            <a:r>
              <a:rPr lang="en-US" sz="2000" dirty="0" err="1" smtClean="0">
                <a:solidFill>
                  <a:srgbClr val="000000"/>
                </a:solidFill>
                <a:latin typeface="Consolas"/>
              </a:rPr>
              <a:t>browser.findElem</a:t>
            </a:r>
            <a:r>
              <a:rPr lang="en-US" sz="2000" dirty="0" smtClean="0">
                <a:solidFill>
                  <a:srgbClr val="000000"/>
                </a:solidFill>
                <a:latin typeface="Consolas"/>
              </a:rPr>
              <a:t>(By.</a:t>
            </a:r>
            <a:r>
              <a:rPr lang="en-US" sz="2000" i="1" dirty="0" smtClean="0">
                <a:solidFill>
                  <a:srgbClr val="000000"/>
                </a:solidFill>
                <a:latin typeface="Consolas"/>
              </a:rPr>
              <a:t>name</a:t>
            </a:r>
            <a:r>
              <a:rPr lang="en-US" sz="2000" i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2000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sz="2000" i="1" dirty="0" err="1">
                <a:solidFill>
                  <a:srgbClr val="2A00FF"/>
                </a:solidFill>
                <a:latin typeface="Consolas"/>
              </a:rPr>
              <a:t>nameQuery</a:t>
            </a:r>
            <a:r>
              <a:rPr lang="en-US" sz="2000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sz="2000" i="1" dirty="0">
                <a:solidFill>
                  <a:srgbClr val="000000"/>
                </a:solidFill>
                <a:latin typeface="Consolas"/>
              </a:rPr>
              <a:t>)).</a:t>
            </a:r>
            <a:r>
              <a:rPr lang="en-US" sz="2000" i="1" dirty="0" err="1">
                <a:solidFill>
                  <a:srgbClr val="000000"/>
                </a:solidFill>
                <a:latin typeface="Consolas"/>
              </a:rPr>
              <a:t>sendKeys</a:t>
            </a:r>
            <a:r>
              <a:rPr lang="en-US" sz="2000" i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2000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sz="2000" i="1" dirty="0" err="1">
                <a:solidFill>
                  <a:srgbClr val="2A00FF"/>
                </a:solidFill>
                <a:latin typeface="Consolas"/>
              </a:rPr>
              <a:t>vader</a:t>
            </a:r>
            <a:r>
              <a:rPr lang="en-US" sz="2000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sz="2000" i="1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pPr algn="l"/>
            <a:r>
              <a:rPr lang="en-US" sz="2000" dirty="0" err="1">
                <a:solidFill>
                  <a:srgbClr val="000000"/>
                </a:solidFill>
                <a:latin typeface="Consolas"/>
              </a:rPr>
              <a:t>browser.findElement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(By.</a:t>
            </a:r>
            <a:r>
              <a:rPr lang="en-US" sz="2000" i="1" dirty="0">
                <a:solidFill>
                  <a:srgbClr val="000000"/>
                </a:solidFill>
                <a:latin typeface="Consolas"/>
              </a:rPr>
              <a:t>name(</a:t>
            </a:r>
            <a:r>
              <a:rPr lang="en-US" sz="2000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sz="2000" i="1" dirty="0" err="1">
                <a:solidFill>
                  <a:srgbClr val="2A00FF"/>
                </a:solidFill>
                <a:latin typeface="Consolas"/>
              </a:rPr>
              <a:t>nameQuery</a:t>
            </a:r>
            <a:r>
              <a:rPr lang="en-US" sz="2000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sz="2000" i="1" dirty="0">
                <a:solidFill>
                  <a:srgbClr val="000000"/>
                </a:solidFill>
                <a:latin typeface="Consolas"/>
              </a:rPr>
              <a:t>)).submit();</a:t>
            </a:r>
          </a:p>
          <a:p>
            <a:pPr algn="l"/>
            <a:endParaRPr lang="en-US" sz="2000" dirty="0">
              <a:latin typeface="Consolas"/>
            </a:endParaRPr>
          </a:p>
          <a:p>
            <a:pPr algn="l"/>
            <a:r>
              <a:rPr lang="en-US" sz="2000" i="1" dirty="0" err="1" smtClean="0">
                <a:solidFill>
                  <a:srgbClr val="000000"/>
                </a:solidFill>
                <a:latin typeface="Consolas"/>
              </a:rPr>
              <a:t>assertThat</a:t>
            </a:r>
            <a:r>
              <a:rPr lang="en-US" sz="2000" i="1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2000" i="1" dirty="0" err="1" smtClean="0">
                <a:solidFill>
                  <a:srgbClr val="000000"/>
                </a:solidFill>
                <a:latin typeface="Consolas"/>
              </a:rPr>
              <a:t>browser.findElem</a:t>
            </a:r>
            <a:r>
              <a:rPr lang="en-US" sz="2000" i="1" dirty="0" smtClean="0">
                <a:solidFill>
                  <a:srgbClr val="000000"/>
                </a:solidFill>
                <a:latin typeface="Consolas"/>
              </a:rPr>
              <a:t>(By.id</a:t>
            </a:r>
            <a:r>
              <a:rPr lang="en-US" sz="2000" i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2000" i="1" dirty="0">
                <a:solidFill>
                  <a:srgbClr val="2A00FF"/>
                </a:solidFill>
                <a:latin typeface="Consolas"/>
              </a:rPr>
              <a:t>"contacts"</a:t>
            </a:r>
            <a:r>
              <a:rPr lang="en-US" sz="2000" i="1" dirty="0">
                <a:solidFill>
                  <a:srgbClr val="000000"/>
                </a:solidFill>
                <a:latin typeface="Consolas"/>
              </a:rPr>
              <a:t>)).</a:t>
            </a:r>
            <a:r>
              <a:rPr lang="en-US" sz="2000" i="1" dirty="0" err="1">
                <a:solidFill>
                  <a:srgbClr val="000000"/>
                </a:solidFill>
                <a:latin typeface="Consolas"/>
              </a:rPr>
              <a:t>getText</a:t>
            </a:r>
            <a:r>
              <a:rPr lang="en-US" sz="2000" i="1" dirty="0">
                <a:solidFill>
                  <a:srgbClr val="000000"/>
                </a:solidFill>
                <a:latin typeface="Consolas"/>
              </a:rPr>
              <a:t>())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/>
              </a:rPr>
              <a:t>    .contains(</a:t>
            </a:r>
            <a:r>
              <a:rPr lang="en-US" sz="2000" dirty="0">
                <a:solidFill>
                  <a:srgbClr val="2A00FF"/>
                </a:solidFill>
                <a:latin typeface="Consolas"/>
              </a:rPr>
              <a:t>"555-33274-7827"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pPr algn="l"/>
            <a:endParaRPr lang="nn-NO" sz="2000" dirty="0"/>
          </a:p>
        </p:txBody>
      </p:sp>
    </p:spTree>
    <p:extLst>
      <p:ext uri="{BB962C8B-B14F-4D97-AF65-F5344CB8AC3E}">
        <p14:creationId xmlns:p14="http://schemas.microsoft.com/office/powerpoint/2010/main" val="345289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Consolas"/>
              </a:rPr>
              <a:t>Server </a:t>
            </a:r>
            <a:r>
              <a:rPr lang="en-US" sz="2000" dirty="0" err="1">
                <a:solidFill>
                  <a:srgbClr val="000000"/>
                </a:solidFill>
                <a:latin typeface="Consolas"/>
              </a:rPr>
              <a:t>server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sz="2000" dirty="0">
                <a:solidFill>
                  <a:srgbClr val="7F0055"/>
                </a:solidFill>
                <a:latin typeface="Consolas"/>
              </a:rPr>
              <a:t>new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 Server(0);</a:t>
            </a:r>
          </a:p>
          <a:p>
            <a:pPr algn="l"/>
            <a:r>
              <a:rPr lang="en-US" sz="2000" dirty="0" err="1">
                <a:solidFill>
                  <a:srgbClr val="000000"/>
                </a:solidFill>
                <a:latin typeface="Consolas"/>
              </a:rPr>
              <a:t>server.setHandler</a:t>
            </a:r>
            <a:r>
              <a:rPr lang="en-US" sz="2000" dirty="0" smtClean="0">
                <a:solidFill>
                  <a:srgbClr val="000000"/>
                </a:solidFill>
                <a:latin typeface="Consolas"/>
              </a:rPr>
              <a:t>(</a:t>
            </a:r>
            <a:br>
              <a:rPr lang="en-US" sz="2000" dirty="0" smtClean="0">
                <a:solidFill>
                  <a:srgbClr val="000000"/>
                </a:solidFill>
                <a:latin typeface="Consolas"/>
              </a:rPr>
            </a:br>
            <a:r>
              <a:rPr lang="en-US" sz="2000" dirty="0" smtClean="0">
                <a:solidFill>
                  <a:srgbClr val="000000"/>
                </a:solidFill>
                <a:latin typeface="Consolas"/>
              </a:rPr>
              <a:t>     </a:t>
            </a:r>
            <a:r>
              <a:rPr lang="en-US" sz="2000" dirty="0" smtClean="0">
                <a:solidFill>
                  <a:srgbClr val="7F0055"/>
                </a:solidFill>
                <a:latin typeface="Consolas"/>
              </a:rPr>
              <a:t>new</a:t>
            </a:r>
            <a:r>
              <a:rPr lang="en-US" sz="20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onsolas"/>
              </a:rPr>
              <a:t>WebAppContext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2000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sz="2000" dirty="0" err="1">
                <a:solidFill>
                  <a:srgbClr val="2A00FF"/>
                </a:solidFill>
                <a:latin typeface="Consolas"/>
              </a:rPr>
              <a:t>src</a:t>
            </a:r>
            <a:r>
              <a:rPr lang="en-US" sz="2000" dirty="0">
                <a:solidFill>
                  <a:srgbClr val="2A00FF"/>
                </a:solidFill>
                <a:latin typeface="Consolas"/>
              </a:rPr>
              <a:t>/main/</a:t>
            </a:r>
            <a:r>
              <a:rPr lang="en-US" sz="2000" dirty="0" err="1">
                <a:solidFill>
                  <a:srgbClr val="2A00FF"/>
                </a:solidFill>
                <a:latin typeface="Consolas"/>
              </a:rPr>
              <a:t>webapp</a:t>
            </a:r>
            <a:r>
              <a:rPr lang="en-US" sz="2000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sz="2000" dirty="0">
                <a:solidFill>
                  <a:srgbClr val="2A00FF"/>
                </a:solidFill>
                <a:latin typeface="Consolas"/>
              </a:rPr>
              <a:t>"/contacts"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));</a:t>
            </a:r>
          </a:p>
          <a:p>
            <a:pPr algn="l"/>
            <a:r>
              <a:rPr lang="en-US" sz="2000" dirty="0" err="1">
                <a:solidFill>
                  <a:srgbClr val="000000"/>
                </a:solidFill>
                <a:latin typeface="Consolas"/>
              </a:rPr>
              <a:t>server.start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();</a:t>
            </a:r>
          </a:p>
          <a:p>
            <a:pPr algn="l"/>
            <a:endParaRPr lang="en-US" sz="2000" dirty="0">
              <a:latin typeface="Consolas"/>
            </a:endParaRPr>
          </a:p>
          <a:p>
            <a:pPr algn="l"/>
            <a:r>
              <a:rPr lang="en-US" sz="2000" dirty="0" err="1">
                <a:solidFill>
                  <a:srgbClr val="7F0055"/>
                </a:solidFill>
                <a:latin typeface="Consolas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 port = </a:t>
            </a:r>
            <a:r>
              <a:rPr lang="en-US" sz="2000" dirty="0" err="1">
                <a:solidFill>
                  <a:srgbClr val="000000"/>
                </a:solidFill>
                <a:latin typeface="Consolas"/>
              </a:rPr>
              <a:t>server.getConnectors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()[0].</a:t>
            </a:r>
            <a:r>
              <a:rPr lang="en-US" sz="2000" dirty="0" err="1">
                <a:solidFill>
                  <a:srgbClr val="000000"/>
                </a:solidFill>
                <a:latin typeface="Consolas"/>
              </a:rPr>
              <a:t>getLocalPort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();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/>
              </a:rPr>
              <a:t>String </a:t>
            </a:r>
            <a:r>
              <a:rPr lang="en-US" sz="2000" dirty="0" err="1">
                <a:solidFill>
                  <a:srgbClr val="000000"/>
                </a:solidFill>
                <a:latin typeface="Consolas"/>
              </a:rPr>
              <a:t>url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sz="2000" dirty="0">
                <a:solidFill>
                  <a:srgbClr val="2A00FF"/>
                </a:solidFill>
                <a:latin typeface="Consolas"/>
              </a:rPr>
              <a:t>"http://localhost:"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 + port + </a:t>
            </a:r>
            <a:r>
              <a:rPr lang="en-US" sz="2000" dirty="0">
                <a:solidFill>
                  <a:srgbClr val="2A00FF"/>
                </a:solidFill>
                <a:latin typeface="Consolas"/>
              </a:rPr>
              <a:t>"/contacts</a:t>
            </a:r>
            <a:r>
              <a:rPr lang="en-US" sz="2000" dirty="0" smtClean="0">
                <a:solidFill>
                  <a:srgbClr val="2A00FF"/>
                </a:solidFill>
                <a:latin typeface="Consolas"/>
              </a:rPr>
              <a:t>"</a:t>
            </a:r>
            <a:r>
              <a:rPr lang="en-US" sz="2000" dirty="0" smtClean="0">
                <a:solidFill>
                  <a:srgbClr val="000000"/>
                </a:solidFill>
                <a:latin typeface="Consolas"/>
              </a:rPr>
              <a:t>;</a:t>
            </a:r>
            <a:endParaRPr lang="en-US" sz="2000" dirty="0">
              <a:solidFill>
                <a:srgbClr val="000000"/>
              </a:solidFill>
              <a:latin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3069090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616624"/>
          </a:xfrm>
        </p:spPr>
        <p:txBody>
          <a:bodyPr>
            <a:normAutofit fontScale="32500" lnSpcReduction="20000"/>
          </a:bodyPr>
          <a:lstStyle/>
          <a:p>
            <a:pPr algn="l"/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>
                <a:solidFill>
                  <a:srgbClr val="3F7F7F"/>
                </a:solidFill>
                <a:highlight>
                  <a:srgbClr val="D4D4D4"/>
                </a:highlight>
                <a:latin typeface="Consolas"/>
              </a:rPr>
              <a:t>web-app </a:t>
            </a:r>
            <a:r>
              <a:rPr lang="en-US" dirty="0">
                <a:solidFill>
                  <a:srgbClr val="7F007F"/>
                </a:solidFill>
                <a:highlight>
                  <a:srgbClr val="D4D4D4"/>
                </a:highlight>
                <a:latin typeface="Consolas"/>
              </a:rPr>
              <a:t>version</a:t>
            </a:r>
            <a:r>
              <a:rPr lang="en-US" dirty="0">
                <a:solidFill>
                  <a:srgbClr val="000000"/>
                </a:solidFill>
                <a:highlight>
                  <a:srgbClr val="D4D4D4"/>
                </a:highlight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highlight>
                  <a:srgbClr val="D4D4D4"/>
                </a:highlight>
                <a:latin typeface="Consolas"/>
              </a:rPr>
              <a:t>"</a:t>
            </a:r>
            <a:r>
              <a:rPr lang="en-US" i="1" dirty="0" smtClean="0">
                <a:solidFill>
                  <a:srgbClr val="2A00FF"/>
                </a:solidFill>
                <a:highlight>
                  <a:srgbClr val="D4D4D4"/>
                </a:highlight>
                <a:latin typeface="Consolas"/>
              </a:rPr>
              <a:t>2.5“</a:t>
            </a:r>
            <a:r>
              <a:rPr lang="en-US" i="1" dirty="0" smtClean="0">
                <a:solidFill>
                  <a:srgbClr val="008080"/>
                </a:solidFill>
                <a:latin typeface="Consolas"/>
              </a:rPr>
              <a:t>&gt;</a:t>
            </a:r>
            <a:endParaRPr lang="en-US" i="1" dirty="0">
              <a:solidFill>
                <a:srgbClr val="008080"/>
              </a:solidFill>
              <a:latin typeface="Consolas"/>
            </a:endParaRPr>
          </a:p>
          <a:p>
            <a:pPr algn="l"/>
            <a:endParaRPr lang="en-US" dirty="0">
              <a:latin typeface="Consolas"/>
            </a:endParaRPr>
          </a:p>
          <a:p>
            <a:pPr algn="l"/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servlet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&gt;</a:t>
            </a:r>
          </a:p>
          <a:p>
            <a:pPr algn="l"/>
            <a:r>
              <a:rPr lang="en-US" dirty="0" smtClean="0">
                <a:solidFill>
                  <a:srgbClr val="008080"/>
                </a:solidFill>
                <a:latin typeface="Consolas"/>
              </a:rPr>
              <a:t>  &lt;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servlet-name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&gt;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contactServlet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&lt;/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servlet-name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&gt;</a:t>
            </a:r>
          </a:p>
          <a:p>
            <a:pPr algn="l"/>
            <a:r>
              <a:rPr lang="en-US" dirty="0" smtClean="0">
                <a:solidFill>
                  <a:srgbClr val="008080"/>
                </a:solidFill>
                <a:latin typeface="Consolas"/>
              </a:rPr>
              <a:t>  &lt;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servlet-class</a:t>
            </a:r>
            <a:r>
              <a:rPr lang="en-US" dirty="0" smtClean="0">
                <a:solidFill>
                  <a:srgbClr val="008080"/>
                </a:solidFill>
                <a:latin typeface="Consolas"/>
              </a:rPr>
              <a:t>&gt;</a:t>
            </a:r>
            <a:br>
              <a:rPr lang="en-US" dirty="0" smtClean="0">
                <a:solidFill>
                  <a:srgbClr val="008080"/>
                </a:solidFill>
                <a:latin typeface="Consolas"/>
              </a:rPr>
            </a:br>
            <a:r>
              <a:rPr lang="en-US" dirty="0" smtClean="0">
                <a:solidFill>
                  <a:srgbClr val="008080"/>
                </a:solidFill>
                <a:latin typeface="Consolas"/>
              </a:rPr>
              <a:t>    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com.exilesoft.bareknuckleweb.ContactServlet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/>
            </a:r>
            <a:br>
              <a:rPr lang="en-US" dirty="0" smtClean="0">
                <a:solidFill>
                  <a:srgbClr val="000000"/>
                </a:solidFill>
                <a:latin typeface="Consolas"/>
              </a:rPr>
            </a:br>
            <a:r>
              <a:rPr lang="en-US" dirty="0" smtClean="0">
                <a:solidFill>
                  <a:srgbClr val="000000"/>
                </a:solidFill>
                <a:latin typeface="Consolas"/>
              </a:rPr>
              <a:t>  </a:t>
            </a:r>
            <a:r>
              <a:rPr lang="en-US" dirty="0" smtClean="0">
                <a:solidFill>
                  <a:srgbClr val="008080"/>
                </a:solidFill>
                <a:latin typeface="Consolas"/>
              </a:rPr>
              <a:t>&lt;/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servlet-class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&gt;</a:t>
            </a:r>
          </a:p>
          <a:p>
            <a:pPr algn="l"/>
            <a:r>
              <a:rPr lang="en-US" dirty="0">
                <a:solidFill>
                  <a:srgbClr val="008080"/>
                </a:solidFill>
                <a:latin typeface="Consolas"/>
              </a:rPr>
              <a:t>&lt;/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servlet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&gt;</a:t>
            </a:r>
          </a:p>
          <a:p>
            <a:pPr algn="l"/>
            <a:endParaRPr lang="en-US" dirty="0">
              <a:latin typeface="Consolas"/>
            </a:endParaRPr>
          </a:p>
          <a:p>
            <a:pPr algn="l"/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servlet-mapping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&gt;</a:t>
            </a:r>
          </a:p>
          <a:p>
            <a:pPr algn="l"/>
            <a:r>
              <a:rPr lang="en-US" dirty="0" smtClean="0">
                <a:solidFill>
                  <a:srgbClr val="008080"/>
                </a:solidFill>
                <a:latin typeface="Consolas"/>
              </a:rPr>
              <a:t>  &lt;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servlet-name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&gt;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contactServlet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&lt;/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servlet-name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&gt;</a:t>
            </a:r>
          </a:p>
          <a:p>
            <a:pPr algn="l"/>
            <a:r>
              <a:rPr lang="en-US" dirty="0" smtClean="0">
                <a:solidFill>
                  <a:srgbClr val="008080"/>
                </a:solidFill>
                <a:latin typeface="Consolas"/>
              </a:rPr>
              <a:t>  &lt;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url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-pattern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&gt;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contact/*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&lt;/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url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-pattern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&gt;</a:t>
            </a:r>
          </a:p>
          <a:p>
            <a:pPr algn="l"/>
            <a:r>
              <a:rPr lang="en-US" dirty="0">
                <a:solidFill>
                  <a:srgbClr val="008080"/>
                </a:solidFill>
                <a:latin typeface="Consolas"/>
              </a:rPr>
              <a:t>&lt;/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servlet-mapping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&gt;</a:t>
            </a:r>
          </a:p>
          <a:p>
            <a:pPr algn="l"/>
            <a:endParaRPr lang="en-US" dirty="0">
              <a:latin typeface="Consolas"/>
            </a:endParaRPr>
          </a:p>
          <a:p>
            <a:pPr algn="l"/>
            <a:endParaRPr lang="en-US" dirty="0">
              <a:latin typeface="Consolas"/>
            </a:endParaRPr>
          </a:p>
          <a:p>
            <a:pPr algn="l"/>
            <a:r>
              <a:rPr lang="en-US" dirty="0">
                <a:solidFill>
                  <a:srgbClr val="008080"/>
                </a:solidFill>
                <a:latin typeface="Consolas"/>
              </a:rPr>
              <a:t>&lt;/</a:t>
            </a:r>
            <a:r>
              <a:rPr lang="en-US" dirty="0">
                <a:solidFill>
                  <a:srgbClr val="3F7F7F"/>
                </a:solidFill>
                <a:highlight>
                  <a:srgbClr val="D4D4D4"/>
                </a:highlight>
                <a:latin typeface="Consolas"/>
              </a:rPr>
              <a:t>web-app</a:t>
            </a:r>
            <a:r>
              <a:rPr lang="en-US" dirty="0">
                <a:solidFill>
                  <a:srgbClr val="008080"/>
                </a:solidFill>
                <a:highlight>
                  <a:srgbClr val="D4D4D4"/>
                </a:highlight>
                <a:latin typeface="Consolas"/>
              </a:rPr>
              <a:t>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390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616624"/>
          </a:xfrm>
        </p:spPr>
        <p:txBody>
          <a:bodyPr>
            <a:normAutofit/>
          </a:bodyPr>
          <a:lstStyle/>
          <a:p>
            <a:pPr algn="l"/>
            <a:r>
              <a:rPr lang="en-US" sz="2000" dirty="0">
                <a:solidFill>
                  <a:srgbClr val="7F0055"/>
                </a:solidFill>
                <a:latin typeface="Consolas"/>
              </a:rPr>
              <a:t>public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2000" dirty="0">
                <a:solidFill>
                  <a:srgbClr val="7F0055"/>
                </a:solidFill>
                <a:latin typeface="Consolas"/>
              </a:rPr>
              <a:t>class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onsolas"/>
              </a:rPr>
              <a:t>ContactServlet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2000" dirty="0">
                <a:solidFill>
                  <a:srgbClr val="7F0055"/>
                </a:solidFill>
                <a:latin typeface="Consolas"/>
              </a:rPr>
              <a:t>extends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onsolas"/>
              </a:rPr>
              <a:t>HttpServlet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Consolas"/>
              </a:rPr>
              <a:t>{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598066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616624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en-US" sz="2000" dirty="0">
                <a:solidFill>
                  <a:srgbClr val="646464"/>
                </a:solidFill>
                <a:latin typeface="Consolas"/>
              </a:rPr>
              <a:t>@Test</a:t>
            </a:r>
          </a:p>
          <a:p>
            <a:pPr algn="l"/>
            <a:r>
              <a:rPr lang="en-US" sz="2000" dirty="0">
                <a:solidFill>
                  <a:srgbClr val="7F0055"/>
                </a:solidFill>
                <a:latin typeface="Consolas"/>
              </a:rPr>
              <a:t>public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2000" dirty="0">
                <a:solidFill>
                  <a:srgbClr val="7F0055"/>
                </a:solidFill>
                <a:latin typeface="Consolas"/>
              </a:rPr>
              <a:t>void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onsolas"/>
              </a:rPr>
              <a:t>shouldShowAddForm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() </a:t>
            </a:r>
            <a:r>
              <a:rPr lang="en-US" sz="2000" dirty="0">
                <a:solidFill>
                  <a:srgbClr val="7F0055"/>
                </a:solidFill>
                <a:latin typeface="Consolas"/>
              </a:rPr>
              <a:t>throws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 Exception {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2000" dirty="0" err="1">
                <a:solidFill>
                  <a:srgbClr val="000000"/>
                </a:solidFill>
                <a:latin typeface="Consolas"/>
              </a:rPr>
              <a:t>ContactServlet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 servlet = </a:t>
            </a:r>
            <a:r>
              <a:rPr lang="en-US" sz="2000" dirty="0">
                <a:solidFill>
                  <a:srgbClr val="7F0055"/>
                </a:solidFill>
                <a:latin typeface="Consolas"/>
              </a:rPr>
              <a:t>new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onsolas"/>
              </a:rPr>
              <a:t>ContactServlet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();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2000" dirty="0" err="1">
                <a:solidFill>
                  <a:srgbClr val="000000"/>
                </a:solidFill>
                <a:latin typeface="Consolas"/>
              </a:rPr>
              <a:t>HttpServletRequest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onsolas"/>
              </a:rPr>
              <a:t>req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sz="2000" i="1" dirty="0">
                <a:solidFill>
                  <a:srgbClr val="000000"/>
                </a:solidFill>
                <a:latin typeface="Consolas"/>
              </a:rPr>
              <a:t>mock(</a:t>
            </a:r>
            <a:r>
              <a:rPr lang="en-US" sz="2000" i="1" dirty="0" err="1">
                <a:solidFill>
                  <a:srgbClr val="000000"/>
                </a:solidFill>
                <a:latin typeface="Consolas"/>
              </a:rPr>
              <a:t>HttpServletRequest.</a:t>
            </a:r>
            <a:r>
              <a:rPr lang="en-US" sz="2000" i="1" dirty="0" err="1">
                <a:solidFill>
                  <a:srgbClr val="7F0055"/>
                </a:solidFill>
                <a:latin typeface="Consolas"/>
              </a:rPr>
              <a:t>class</a:t>
            </a:r>
            <a:r>
              <a:rPr lang="en-US" sz="2000" i="1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2000" dirty="0" err="1">
                <a:solidFill>
                  <a:srgbClr val="000000"/>
                </a:solidFill>
                <a:latin typeface="Consolas"/>
              </a:rPr>
              <a:t>HttpServletResponse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onsolas"/>
              </a:rPr>
              <a:t>resp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sz="2000" i="1" dirty="0">
                <a:solidFill>
                  <a:srgbClr val="000000"/>
                </a:solidFill>
                <a:latin typeface="Consolas"/>
              </a:rPr>
              <a:t>mock(</a:t>
            </a:r>
            <a:r>
              <a:rPr lang="en-US" sz="2000" i="1" dirty="0" err="1">
                <a:solidFill>
                  <a:srgbClr val="000000"/>
                </a:solidFill>
                <a:latin typeface="Consolas"/>
              </a:rPr>
              <a:t>HttpServletResponse.</a:t>
            </a:r>
            <a:r>
              <a:rPr lang="en-US" sz="2000" i="1" dirty="0" err="1">
                <a:solidFill>
                  <a:srgbClr val="7F0055"/>
                </a:solidFill>
                <a:latin typeface="Consolas"/>
              </a:rPr>
              <a:t>class</a:t>
            </a:r>
            <a:r>
              <a:rPr lang="en-US" sz="2000" i="1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2000" dirty="0" err="1">
                <a:solidFill>
                  <a:srgbClr val="000000"/>
                </a:solidFill>
                <a:latin typeface="Consolas"/>
              </a:rPr>
              <a:t>StringWriter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 html = </a:t>
            </a:r>
            <a:r>
              <a:rPr lang="en-US" sz="2000" dirty="0">
                <a:solidFill>
                  <a:srgbClr val="7F0055"/>
                </a:solidFill>
                <a:latin typeface="Consolas"/>
              </a:rPr>
              <a:t>new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onsolas"/>
              </a:rPr>
              <a:t>StringWriter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();</a:t>
            </a:r>
          </a:p>
          <a:p>
            <a:pPr algn="l"/>
            <a:endParaRPr lang="en-US" sz="2000" dirty="0">
              <a:latin typeface="Consolas"/>
            </a:endParaRP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2000" i="1" dirty="0">
                <a:solidFill>
                  <a:srgbClr val="000000"/>
                </a:solidFill>
                <a:latin typeface="Consolas"/>
              </a:rPr>
              <a:t>when(</a:t>
            </a:r>
            <a:r>
              <a:rPr lang="en-US" sz="2000" i="1" dirty="0" err="1">
                <a:solidFill>
                  <a:srgbClr val="000000"/>
                </a:solidFill>
                <a:latin typeface="Consolas"/>
              </a:rPr>
              <a:t>resp.getWriter</a:t>
            </a:r>
            <a:r>
              <a:rPr lang="en-US" sz="2000" i="1" dirty="0">
                <a:solidFill>
                  <a:srgbClr val="000000"/>
                </a:solidFill>
                <a:latin typeface="Consolas"/>
              </a:rPr>
              <a:t>()).</a:t>
            </a:r>
            <a:r>
              <a:rPr lang="en-US" sz="2000" i="1" dirty="0" err="1">
                <a:solidFill>
                  <a:srgbClr val="000000"/>
                </a:solidFill>
                <a:latin typeface="Consolas"/>
              </a:rPr>
              <a:t>thenReturn</a:t>
            </a:r>
            <a:r>
              <a:rPr lang="en-US" sz="2000" i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2000" i="1" dirty="0">
                <a:solidFill>
                  <a:srgbClr val="7F0055"/>
                </a:solidFill>
                <a:latin typeface="Consolas"/>
              </a:rPr>
              <a:t>new</a:t>
            </a:r>
            <a:r>
              <a:rPr lang="en-US" sz="2000" i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latin typeface="Consolas"/>
              </a:rPr>
              <a:t>PrintWriter</a:t>
            </a:r>
            <a:r>
              <a:rPr lang="en-US" sz="2000" i="1" dirty="0">
                <a:solidFill>
                  <a:srgbClr val="000000"/>
                </a:solidFill>
                <a:latin typeface="Consolas"/>
              </a:rPr>
              <a:t>(html));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2000" i="1" dirty="0">
                <a:solidFill>
                  <a:srgbClr val="000000"/>
                </a:solidFill>
                <a:latin typeface="Consolas"/>
              </a:rPr>
              <a:t>when(</a:t>
            </a:r>
            <a:r>
              <a:rPr lang="en-US" sz="2000" i="1" dirty="0" err="1">
                <a:solidFill>
                  <a:srgbClr val="000000"/>
                </a:solidFill>
                <a:latin typeface="Consolas"/>
              </a:rPr>
              <a:t>req.getPathInfo</a:t>
            </a:r>
            <a:r>
              <a:rPr lang="en-US" sz="2000" i="1" dirty="0">
                <a:solidFill>
                  <a:srgbClr val="000000"/>
                </a:solidFill>
                <a:latin typeface="Consolas"/>
              </a:rPr>
              <a:t>()).</a:t>
            </a:r>
            <a:r>
              <a:rPr lang="en-US" sz="2000" i="1" dirty="0" err="1">
                <a:solidFill>
                  <a:srgbClr val="000000"/>
                </a:solidFill>
                <a:latin typeface="Consolas"/>
              </a:rPr>
              <a:t>thenReturn</a:t>
            </a:r>
            <a:r>
              <a:rPr lang="en-US" sz="2000" i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2000" i="1" dirty="0">
                <a:solidFill>
                  <a:srgbClr val="2A00FF"/>
                </a:solidFill>
                <a:latin typeface="Consolas"/>
              </a:rPr>
              <a:t>"/create.html"</a:t>
            </a:r>
            <a:r>
              <a:rPr lang="en-US" sz="2000" i="1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pPr algn="l"/>
            <a:endParaRPr lang="en-US" sz="2000" dirty="0">
              <a:latin typeface="Consolas"/>
            </a:endParaRP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2000" dirty="0" err="1">
                <a:solidFill>
                  <a:srgbClr val="000000"/>
                </a:solidFill>
                <a:latin typeface="Consolas"/>
              </a:rPr>
              <a:t>servlet.doGet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2000" dirty="0" err="1">
                <a:solidFill>
                  <a:srgbClr val="000000"/>
                </a:solidFill>
                <a:latin typeface="Consolas"/>
              </a:rPr>
              <a:t>req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Consolas"/>
              </a:rPr>
              <a:t>resp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pPr algn="l"/>
            <a:endParaRPr lang="en-US" sz="2000" dirty="0">
              <a:latin typeface="Consolas"/>
            </a:endParaRP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2000" i="1" dirty="0">
                <a:solidFill>
                  <a:srgbClr val="000000"/>
                </a:solidFill>
                <a:latin typeface="Consolas"/>
              </a:rPr>
              <a:t>verify(</a:t>
            </a:r>
            <a:r>
              <a:rPr lang="en-US" sz="2000" i="1" dirty="0" err="1">
                <a:solidFill>
                  <a:srgbClr val="000000"/>
                </a:solidFill>
                <a:latin typeface="Consolas"/>
              </a:rPr>
              <a:t>resp</a:t>
            </a:r>
            <a:r>
              <a:rPr lang="en-US" sz="2000" i="1" dirty="0">
                <a:solidFill>
                  <a:srgbClr val="000000"/>
                </a:solidFill>
                <a:latin typeface="Consolas"/>
              </a:rPr>
              <a:t>).</a:t>
            </a:r>
            <a:r>
              <a:rPr lang="en-US" sz="2000" i="1" dirty="0" err="1">
                <a:solidFill>
                  <a:srgbClr val="000000"/>
                </a:solidFill>
                <a:latin typeface="Consolas"/>
              </a:rPr>
              <a:t>setContentType</a:t>
            </a:r>
            <a:r>
              <a:rPr lang="en-US" sz="2000" i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2000" i="1" dirty="0">
                <a:solidFill>
                  <a:srgbClr val="2A00FF"/>
                </a:solidFill>
                <a:latin typeface="Consolas"/>
              </a:rPr>
              <a:t>"text/html"</a:t>
            </a:r>
            <a:r>
              <a:rPr lang="en-US" sz="2000" i="1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2000" i="1" dirty="0" err="1">
                <a:solidFill>
                  <a:srgbClr val="000000"/>
                </a:solidFill>
                <a:latin typeface="Consolas"/>
              </a:rPr>
              <a:t>assertThat</a:t>
            </a:r>
            <a:r>
              <a:rPr lang="en-US" sz="2000" i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2000" i="1" dirty="0" err="1">
                <a:solidFill>
                  <a:srgbClr val="000000"/>
                </a:solidFill>
                <a:latin typeface="Consolas"/>
              </a:rPr>
              <a:t>html.toString</a:t>
            </a:r>
            <a:r>
              <a:rPr lang="en-US" sz="2000" i="1" dirty="0">
                <a:solidFill>
                  <a:srgbClr val="000000"/>
                </a:solidFill>
                <a:latin typeface="Consolas"/>
              </a:rPr>
              <a:t>())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/>
              </a:rPr>
              <a:t>        .contains(</a:t>
            </a:r>
            <a:r>
              <a:rPr lang="en-US" sz="2000" dirty="0">
                <a:solidFill>
                  <a:srgbClr val="2A00FF"/>
                </a:solidFill>
                <a:latin typeface="Consolas"/>
              </a:rPr>
              <a:t>"&lt;form method='post'"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/>
              </a:rPr>
              <a:t>        .contains(</a:t>
            </a:r>
            <a:r>
              <a:rPr lang="en-US" sz="2000" dirty="0">
                <a:solidFill>
                  <a:srgbClr val="2A00FF"/>
                </a:solidFill>
                <a:latin typeface="Consolas"/>
              </a:rPr>
              <a:t>"&lt;input type='text' name='</a:t>
            </a:r>
            <a:r>
              <a:rPr lang="en-US" sz="2000" dirty="0" err="1">
                <a:solidFill>
                  <a:srgbClr val="2A00FF"/>
                </a:solidFill>
                <a:latin typeface="Consolas"/>
              </a:rPr>
              <a:t>fullName</a:t>
            </a:r>
            <a:r>
              <a:rPr lang="en-US" sz="2000" dirty="0">
                <a:solidFill>
                  <a:srgbClr val="2A00FF"/>
                </a:solidFill>
                <a:latin typeface="Consolas"/>
              </a:rPr>
              <a:t>'"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/>
              </a:rPr>
              <a:t>        .contains(</a:t>
            </a:r>
            <a:r>
              <a:rPr lang="en-US" sz="2000" dirty="0">
                <a:solidFill>
                  <a:srgbClr val="2A00FF"/>
                </a:solidFill>
                <a:latin typeface="Consolas"/>
              </a:rPr>
              <a:t>"&lt;input type='text' name='</a:t>
            </a:r>
            <a:r>
              <a:rPr lang="en-US" sz="2000" dirty="0" err="1">
                <a:solidFill>
                  <a:srgbClr val="2A00FF"/>
                </a:solidFill>
                <a:latin typeface="Consolas"/>
              </a:rPr>
              <a:t>phoneNumber</a:t>
            </a:r>
            <a:r>
              <a:rPr lang="en-US" sz="2000" dirty="0">
                <a:solidFill>
                  <a:srgbClr val="2A00FF"/>
                </a:solidFill>
                <a:latin typeface="Consolas"/>
              </a:rPr>
              <a:t>'"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/>
              </a:rPr>
              <a:t>        .contains(</a:t>
            </a:r>
            <a:r>
              <a:rPr lang="en-US" sz="2000" dirty="0">
                <a:solidFill>
                  <a:srgbClr val="2A00FF"/>
                </a:solidFill>
                <a:latin typeface="Consolas"/>
              </a:rPr>
              <a:t>"&lt;input type='submit' name='</a:t>
            </a:r>
            <a:r>
              <a:rPr lang="en-US" sz="2000" dirty="0" err="1">
                <a:solidFill>
                  <a:srgbClr val="2A00FF"/>
                </a:solidFill>
                <a:latin typeface="Consolas"/>
              </a:rPr>
              <a:t>createContact</a:t>
            </a:r>
            <a:r>
              <a:rPr lang="en-US" sz="2000" dirty="0">
                <a:solidFill>
                  <a:srgbClr val="2A00FF"/>
                </a:solidFill>
                <a:latin typeface="Consolas"/>
              </a:rPr>
              <a:t>'"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/>
              </a:rPr>
              <a:t>}</a:t>
            </a:r>
          </a:p>
          <a:p>
            <a:pPr algn="l"/>
            <a:endParaRPr lang="en-US" sz="2000" dirty="0">
              <a:solidFill>
                <a:srgbClr val="000000"/>
              </a:solidFill>
              <a:latin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3102921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Refactoring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60347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616624"/>
          </a:xfrm>
        </p:spPr>
        <p:txBody>
          <a:bodyPr>
            <a:normAutofit/>
          </a:bodyPr>
          <a:lstStyle/>
          <a:p>
            <a:pPr algn="l"/>
            <a:r>
              <a:rPr lang="en-US" sz="2000" dirty="0" smtClean="0">
                <a:solidFill>
                  <a:srgbClr val="7F0055"/>
                </a:solidFill>
                <a:latin typeface="Consolas"/>
              </a:rPr>
              <a:t>void</a:t>
            </a:r>
            <a:r>
              <a:rPr lang="en-US" sz="20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Consolas"/>
              </a:rPr>
              <a:t>showFindPage</a:t>
            </a:r>
            <a:r>
              <a:rPr lang="en-US" sz="2000" dirty="0" smtClean="0">
                <a:solidFill>
                  <a:srgbClr val="000000"/>
                </a:solidFill>
                <a:latin typeface="Consolas"/>
              </a:rPr>
              <a:t>(String q, </a:t>
            </a:r>
            <a:r>
              <a:rPr lang="en-US" sz="2000" dirty="0" err="1">
                <a:solidFill>
                  <a:srgbClr val="000000"/>
                </a:solidFill>
                <a:latin typeface="Consolas"/>
              </a:rPr>
              <a:t>PrintWriter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 writer</a:t>
            </a:r>
            <a:r>
              <a:rPr lang="en-US" sz="2000" dirty="0" smtClean="0">
                <a:solidFill>
                  <a:srgbClr val="000000"/>
                </a:solidFill>
                <a:latin typeface="Consolas"/>
              </a:rPr>
              <a:t>) {</a:t>
            </a:r>
            <a:endParaRPr lang="en-US" sz="2000" dirty="0">
              <a:solidFill>
                <a:srgbClr val="000000"/>
              </a:solidFill>
              <a:latin typeface="Consolas"/>
            </a:endParaRP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/>
              </a:rPr>
              <a:t>    Document doc = </a:t>
            </a:r>
            <a:r>
              <a:rPr lang="en-US" sz="2000" dirty="0" err="1" smtClean="0">
                <a:solidFill>
                  <a:srgbClr val="000000"/>
                </a:solidFill>
                <a:latin typeface="Consolas"/>
              </a:rPr>
              <a:t>Xml.</a:t>
            </a:r>
            <a:r>
              <a:rPr lang="en-US" sz="2000" i="1" dirty="0" err="1" smtClean="0">
                <a:solidFill>
                  <a:srgbClr val="000000"/>
                </a:solidFill>
                <a:latin typeface="Consolas"/>
              </a:rPr>
              <a:t>read</a:t>
            </a:r>
            <a:r>
              <a:rPr lang="en-US" sz="2000" i="1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2000" i="1" dirty="0" smtClean="0">
                <a:solidFill>
                  <a:srgbClr val="2A00FF"/>
                </a:solidFill>
                <a:latin typeface="Consolas"/>
              </a:rPr>
              <a:t>"contact/index.html</a:t>
            </a:r>
            <a:r>
              <a:rPr lang="en-US" sz="2000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sz="2000" i="1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2000" dirty="0" err="1">
                <a:solidFill>
                  <a:srgbClr val="000000"/>
                </a:solidFill>
                <a:latin typeface="Consolas"/>
              </a:rPr>
              <a:t>doc.selectFirst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2000" dirty="0">
                <a:solidFill>
                  <a:srgbClr val="2A00FF"/>
                </a:solidFill>
                <a:latin typeface="Consolas"/>
              </a:rPr>
              <a:t>"[name=</a:t>
            </a:r>
            <a:r>
              <a:rPr lang="en-US" sz="2000" dirty="0" err="1">
                <a:solidFill>
                  <a:srgbClr val="2A00FF"/>
                </a:solidFill>
                <a:latin typeface="Consolas"/>
              </a:rPr>
              <a:t>nameQuery</a:t>
            </a:r>
            <a:r>
              <a:rPr lang="en-US" sz="2000" dirty="0">
                <a:solidFill>
                  <a:srgbClr val="2A00FF"/>
                </a:solidFill>
                <a:latin typeface="Consolas"/>
              </a:rPr>
              <a:t>]"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).</a:t>
            </a:r>
            <a:r>
              <a:rPr lang="en-US" sz="2000" dirty="0" err="1">
                <a:solidFill>
                  <a:srgbClr val="000000"/>
                </a:solidFill>
                <a:latin typeface="Consolas"/>
              </a:rPr>
              <a:t>val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2000" dirty="0" err="1">
                <a:solidFill>
                  <a:srgbClr val="000000"/>
                </a:solidFill>
                <a:latin typeface="Consolas"/>
              </a:rPr>
              <a:t>nameQuery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/>
              </a:rPr>
              <a:t>    Element </a:t>
            </a:r>
            <a:r>
              <a:rPr lang="en-US" sz="2000" dirty="0" err="1">
                <a:solidFill>
                  <a:srgbClr val="000000"/>
                </a:solidFill>
                <a:latin typeface="Consolas"/>
              </a:rPr>
              <a:t>contactsEl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sz="2000" dirty="0" err="1" smtClean="0">
                <a:solidFill>
                  <a:srgbClr val="000000"/>
                </a:solidFill>
                <a:latin typeface="Consolas"/>
              </a:rPr>
              <a:t>doc.select</a:t>
            </a:r>
            <a:r>
              <a:rPr lang="en-US" sz="2000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2000" dirty="0" smtClean="0">
                <a:solidFill>
                  <a:srgbClr val="2A00FF"/>
                </a:solidFill>
                <a:latin typeface="Consolas"/>
              </a:rPr>
              <a:t>"#</a:t>
            </a:r>
            <a:r>
              <a:rPr lang="en-US" sz="2000" dirty="0">
                <a:solidFill>
                  <a:srgbClr val="2A00FF"/>
                </a:solidFill>
                <a:latin typeface="Consolas"/>
              </a:rPr>
              <a:t>contacts"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/>
              </a:rPr>
              <a:t>    Element t</a:t>
            </a:r>
            <a:r>
              <a:rPr lang="en-US" sz="2000" dirty="0" smtClean="0">
                <a:solidFill>
                  <a:srgbClr val="000000"/>
                </a:solidFill>
                <a:latin typeface="Consolas"/>
              </a:rPr>
              <a:t>emplate 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sz="2000" dirty="0" err="1" smtClean="0">
                <a:solidFill>
                  <a:srgbClr val="000000"/>
                </a:solidFill>
                <a:latin typeface="Consolas"/>
              </a:rPr>
              <a:t>contactsEl.select</a:t>
            </a:r>
            <a:r>
              <a:rPr lang="en-US" sz="2000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2000" dirty="0" smtClean="0">
                <a:solidFill>
                  <a:srgbClr val="2A00FF"/>
                </a:solidFill>
                <a:latin typeface="Consolas"/>
              </a:rPr>
              <a:t>".</a:t>
            </a:r>
            <a:r>
              <a:rPr lang="en-US" sz="2000" dirty="0">
                <a:solidFill>
                  <a:srgbClr val="2A00FF"/>
                </a:solidFill>
                <a:latin typeface="Consolas"/>
              </a:rPr>
              <a:t>contact"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2000" dirty="0" err="1">
                <a:solidFill>
                  <a:srgbClr val="000000"/>
                </a:solidFill>
                <a:latin typeface="Consolas"/>
              </a:rPr>
              <a:t>contactsEl.clear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();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2000" dirty="0">
                <a:solidFill>
                  <a:srgbClr val="7F0055"/>
                </a:solidFill>
                <a:latin typeface="Consolas"/>
              </a:rPr>
              <a:t>for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 (Contact </a:t>
            </a:r>
            <a:r>
              <a:rPr lang="en-US" sz="2000" dirty="0" err="1">
                <a:solidFill>
                  <a:srgbClr val="000000"/>
                </a:solidFill>
                <a:latin typeface="Consolas"/>
              </a:rPr>
              <a:t>contact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 : </a:t>
            </a:r>
            <a:r>
              <a:rPr lang="en-US" sz="2000" dirty="0" err="1" smtClean="0">
                <a:solidFill>
                  <a:srgbClr val="0000C0"/>
                </a:solidFill>
                <a:latin typeface="Consolas"/>
              </a:rPr>
              <a:t>contactRepository</a:t>
            </a:r>
            <a:r>
              <a:rPr lang="en-US" sz="2000" dirty="0" err="1" smtClean="0">
                <a:solidFill>
                  <a:srgbClr val="000000"/>
                </a:solidFill>
                <a:latin typeface="Consolas"/>
              </a:rPr>
              <a:t>.find</a:t>
            </a:r>
            <a:r>
              <a:rPr lang="en-US" sz="2000" dirty="0" smtClean="0">
                <a:solidFill>
                  <a:srgbClr val="000000"/>
                </a:solidFill>
                <a:latin typeface="Consolas"/>
              </a:rPr>
              <a:t>(q)) 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{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/>
              </a:rPr>
              <a:t>        </a:t>
            </a:r>
            <a:r>
              <a:rPr lang="en-US" sz="2000" dirty="0" err="1" smtClean="0">
                <a:solidFill>
                  <a:srgbClr val="000000"/>
                </a:solidFill>
                <a:latin typeface="Consolas"/>
              </a:rPr>
              <a:t>contactsEl.add</a:t>
            </a:r>
            <a:r>
              <a:rPr lang="en-US" sz="2000" dirty="0" smtClean="0">
                <a:solidFill>
                  <a:srgbClr val="000000"/>
                </a:solidFill>
                <a:latin typeface="Consolas"/>
              </a:rPr>
              <a:t>(</a:t>
            </a:r>
            <a:br>
              <a:rPr lang="en-US" sz="2000" dirty="0" smtClean="0">
                <a:solidFill>
                  <a:srgbClr val="000000"/>
                </a:solidFill>
                <a:latin typeface="Consolas"/>
              </a:rPr>
            </a:br>
            <a:r>
              <a:rPr lang="en-US" sz="2000" dirty="0" smtClean="0">
                <a:solidFill>
                  <a:srgbClr val="000000"/>
                </a:solidFill>
                <a:latin typeface="Consolas"/>
              </a:rPr>
              <a:t>            </a:t>
            </a:r>
            <a:r>
              <a:rPr lang="en-US" sz="2000" dirty="0" err="1" smtClean="0">
                <a:solidFill>
                  <a:srgbClr val="000000"/>
                </a:solidFill>
                <a:latin typeface="Consolas"/>
              </a:rPr>
              <a:t>template.copy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().text(</a:t>
            </a:r>
            <a:r>
              <a:rPr lang="en-US" sz="2000" dirty="0" err="1">
                <a:solidFill>
                  <a:srgbClr val="000000"/>
                </a:solidFill>
                <a:latin typeface="Consolas"/>
              </a:rPr>
              <a:t>contact.print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()));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/>
              </a:rPr>
              <a:t>    }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2000" dirty="0" err="1">
                <a:solidFill>
                  <a:srgbClr val="000000"/>
                </a:solidFill>
                <a:latin typeface="Consolas"/>
              </a:rPr>
              <a:t>doc.write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(writer);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454096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.NET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28452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616624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[</a:t>
            </a:r>
            <a:r>
              <a:rPr lang="en-US" sz="2000" dirty="0" err="1">
                <a:solidFill>
                  <a:srgbClr val="2B91AF"/>
                </a:solidFill>
                <a:highlight>
                  <a:srgbClr val="FFFFFF"/>
                </a:highlight>
                <a:latin typeface="Consolas"/>
              </a:rPr>
              <a:t>TestMethod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]</a:t>
            </a:r>
          </a:p>
          <a:p>
            <a:pPr algn="l"/>
            <a:r>
              <a:rPr lang="en-US" sz="2000" dirty="0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public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</a:t>
            </a:r>
            <a:r>
              <a:rPr lang="en-US" sz="2000" dirty="0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void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ShouldFindSavedContacts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()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{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   </a:t>
            </a:r>
            <a:r>
              <a:rPr lang="en-US" sz="2000" dirty="0" err="1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var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server = </a:t>
            </a:r>
            <a:r>
              <a:rPr lang="en-US" sz="2000" dirty="0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new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</a:t>
            </a:r>
            <a:r>
              <a:rPr lang="en-US" sz="2000" dirty="0" err="1">
                <a:solidFill>
                  <a:srgbClr val="2B91AF"/>
                </a:solidFill>
                <a:highlight>
                  <a:srgbClr val="FFFFFF"/>
                </a:highlight>
                <a:latin typeface="Consolas"/>
              </a:rPr>
              <a:t>WebServer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();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   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server.Start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(</a:t>
            </a:r>
            <a:r>
              <a:rPr lang="en-US" sz="2000" dirty="0">
                <a:solidFill>
                  <a:srgbClr val="A31515"/>
                </a:solidFill>
                <a:highlight>
                  <a:srgbClr val="FFFFFF"/>
                </a:highlight>
                <a:latin typeface="Consolas"/>
              </a:rPr>
              <a:t>"http://localhost:12380/"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);</a:t>
            </a:r>
          </a:p>
          <a:p>
            <a:pPr algn="l"/>
            <a:endParaRPr lang="en-US" sz="2000" dirty="0">
              <a:solidFill>
                <a:srgbClr val="000000"/>
              </a:solidFill>
              <a:highlight>
                <a:srgbClr val="FFFFFF"/>
              </a:highlight>
              <a:latin typeface="Consolas"/>
            </a:endParaRPr>
          </a:p>
          <a:p>
            <a:pPr algn="l"/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   </a:t>
            </a:r>
            <a:r>
              <a:rPr lang="en-US" sz="2000" dirty="0" err="1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var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url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= </a:t>
            </a:r>
            <a:r>
              <a:rPr lang="en-US" sz="2000" dirty="0">
                <a:solidFill>
                  <a:srgbClr val="A31515"/>
                </a:solidFill>
                <a:highlight>
                  <a:srgbClr val="FFFFFF"/>
                </a:highlight>
                <a:latin typeface="Consolas"/>
              </a:rPr>
              <a:t>"http://localhost:12380"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;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   </a:t>
            </a:r>
            <a:r>
              <a:rPr lang="en-US" sz="2000" dirty="0" err="1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var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browser = </a:t>
            </a:r>
            <a:r>
              <a:rPr lang="en-US" sz="2000" dirty="0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new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SimpleBrowser.WebDriver.SimpleBrowserDriver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();</a:t>
            </a:r>
          </a:p>
          <a:p>
            <a:pPr algn="l"/>
            <a:endParaRPr lang="en-US" sz="2000" dirty="0">
              <a:solidFill>
                <a:srgbClr val="000000"/>
              </a:solidFill>
              <a:highlight>
                <a:srgbClr val="FFFFFF"/>
              </a:highlight>
              <a:latin typeface="Consolas"/>
            </a:endParaRPr>
          </a:p>
          <a:p>
            <a:pPr algn="l"/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   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browser.Url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= 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url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+ </a:t>
            </a:r>
            <a:r>
              <a:rPr lang="en-US" sz="2000" dirty="0">
                <a:solidFill>
                  <a:srgbClr val="A31515"/>
                </a:solidFill>
                <a:highlight>
                  <a:srgbClr val="FFFFFF"/>
                </a:highlight>
                <a:latin typeface="Consolas"/>
              </a:rPr>
              <a:t>"/contacts"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;</a:t>
            </a:r>
          </a:p>
          <a:p>
            <a:pPr algn="l"/>
            <a:endParaRPr lang="en-US" sz="2000" dirty="0">
              <a:solidFill>
                <a:srgbClr val="000000"/>
              </a:solidFill>
              <a:highlight>
                <a:srgbClr val="FFFFFF"/>
              </a:highlight>
              <a:latin typeface="Consolas"/>
            </a:endParaRPr>
          </a:p>
          <a:p>
            <a:pPr algn="l"/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   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browser.FindElement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(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By.LinkText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(</a:t>
            </a:r>
            <a:r>
              <a:rPr lang="en-US" sz="2000" dirty="0">
                <a:solidFill>
                  <a:srgbClr val="A31515"/>
                </a:solidFill>
                <a:highlight>
                  <a:srgbClr val="FFFFFF"/>
                </a:highlight>
                <a:latin typeface="Consolas"/>
              </a:rPr>
              <a:t>"Add contact"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)).Click();</a:t>
            </a:r>
          </a:p>
          <a:p>
            <a:pPr algn="l"/>
            <a:endParaRPr lang="en-US" sz="2000" dirty="0">
              <a:solidFill>
                <a:srgbClr val="000000"/>
              </a:solidFill>
              <a:highlight>
                <a:srgbClr val="FFFFFF"/>
              </a:highlight>
              <a:latin typeface="Consolas"/>
            </a:endParaRPr>
          </a:p>
          <a:p>
            <a:pPr algn="l"/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   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browser.FindElement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(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By.Name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(</a:t>
            </a:r>
            <a:r>
              <a:rPr lang="en-US" sz="2000" dirty="0">
                <a:solidFill>
                  <a:srgbClr val="A31515"/>
                </a:solidFill>
                <a:highlight>
                  <a:srgbClr val="FFFFFF"/>
                </a:highlight>
                <a:latin typeface="Consolas"/>
              </a:rPr>
              <a:t>"</a:t>
            </a:r>
            <a:r>
              <a:rPr lang="en-US" sz="2000" dirty="0" err="1">
                <a:solidFill>
                  <a:srgbClr val="A31515"/>
                </a:solidFill>
                <a:highlight>
                  <a:srgbClr val="FFFFFF"/>
                </a:highlight>
                <a:latin typeface="Consolas"/>
              </a:rPr>
              <a:t>fullName</a:t>
            </a:r>
            <a:r>
              <a:rPr lang="en-US" sz="2000" dirty="0">
                <a:solidFill>
                  <a:srgbClr val="A31515"/>
                </a:solidFill>
                <a:highlight>
                  <a:srgbClr val="FFFFFF"/>
                </a:highlight>
                <a:latin typeface="Consolas"/>
              </a:rPr>
              <a:t>"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)).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SendKeys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(</a:t>
            </a:r>
            <a:r>
              <a:rPr lang="en-US" sz="2000" dirty="0">
                <a:solidFill>
                  <a:srgbClr val="A31515"/>
                </a:solidFill>
                <a:highlight>
                  <a:srgbClr val="FFFFFF"/>
                </a:highlight>
                <a:latin typeface="Consolas"/>
              </a:rPr>
              <a:t>"Darth Vader"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);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   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browser.FindElement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(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By.Name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(</a:t>
            </a:r>
            <a:r>
              <a:rPr lang="en-US" sz="2000" dirty="0">
                <a:solidFill>
                  <a:srgbClr val="A31515"/>
                </a:solidFill>
                <a:highlight>
                  <a:srgbClr val="FFFFFF"/>
                </a:highlight>
                <a:latin typeface="Consolas"/>
              </a:rPr>
              <a:t>"</a:t>
            </a:r>
            <a:r>
              <a:rPr lang="en-US" sz="2000" dirty="0" err="1">
                <a:solidFill>
                  <a:srgbClr val="A31515"/>
                </a:solidFill>
                <a:highlight>
                  <a:srgbClr val="FFFFFF"/>
                </a:highlight>
                <a:latin typeface="Consolas"/>
              </a:rPr>
              <a:t>phoneNumber</a:t>
            </a:r>
            <a:r>
              <a:rPr lang="en-US" sz="2000" dirty="0">
                <a:solidFill>
                  <a:srgbClr val="A31515"/>
                </a:solidFill>
                <a:highlight>
                  <a:srgbClr val="FFFFFF"/>
                </a:highlight>
                <a:latin typeface="Consolas"/>
              </a:rPr>
              <a:t>"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)).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SendKeys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(</a:t>
            </a:r>
            <a:r>
              <a:rPr lang="en-US" sz="2000" dirty="0">
                <a:solidFill>
                  <a:srgbClr val="A31515"/>
                </a:solidFill>
                <a:highlight>
                  <a:srgbClr val="FFFFFF"/>
                </a:highlight>
                <a:latin typeface="Consolas"/>
              </a:rPr>
              <a:t>"555-33274-7827"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);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   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browser.FindElement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(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By.Name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(</a:t>
            </a:r>
            <a:r>
              <a:rPr lang="en-US" sz="2000" dirty="0">
                <a:solidFill>
                  <a:srgbClr val="A31515"/>
                </a:solidFill>
                <a:highlight>
                  <a:srgbClr val="FFFFFF"/>
                </a:highlight>
                <a:latin typeface="Consolas"/>
              </a:rPr>
              <a:t>"</a:t>
            </a:r>
            <a:r>
              <a:rPr lang="en-US" sz="2000" dirty="0" err="1">
                <a:solidFill>
                  <a:srgbClr val="A31515"/>
                </a:solidFill>
                <a:highlight>
                  <a:srgbClr val="FFFFFF"/>
                </a:highlight>
                <a:latin typeface="Consolas"/>
              </a:rPr>
              <a:t>saveContact</a:t>
            </a:r>
            <a:r>
              <a:rPr lang="en-US" sz="2000" dirty="0">
                <a:solidFill>
                  <a:srgbClr val="A31515"/>
                </a:solidFill>
                <a:highlight>
                  <a:srgbClr val="FFFFFF"/>
                </a:highlight>
                <a:latin typeface="Consolas"/>
              </a:rPr>
              <a:t>"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)).Click();</a:t>
            </a:r>
          </a:p>
          <a:p>
            <a:pPr algn="l"/>
            <a:endParaRPr lang="en-US" sz="2000" dirty="0">
              <a:solidFill>
                <a:srgbClr val="000000"/>
              </a:solidFill>
              <a:highlight>
                <a:srgbClr val="FFFFFF"/>
              </a:highlight>
              <a:latin typeface="Consolas"/>
            </a:endParaRPr>
          </a:p>
          <a:p>
            <a:pPr algn="l"/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   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browser.FindElement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(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By.LinkText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(</a:t>
            </a:r>
            <a:r>
              <a:rPr lang="en-US" sz="2000" dirty="0">
                <a:solidFill>
                  <a:srgbClr val="A31515"/>
                </a:solidFill>
                <a:highlight>
                  <a:srgbClr val="FFFFFF"/>
                </a:highlight>
                <a:latin typeface="Consolas"/>
              </a:rPr>
              <a:t>"Find contact"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)).Click();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   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browser.FindElement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(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By.Name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(</a:t>
            </a:r>
            <a:r>
              <a:rPr lang="en-US" sz="2000" dirty="0">
                <a:solidFill>
                  <a:srgbClr val="A31515"/>
                </a:solidFill>
                <a:highlight>
                  <a:srgbClr val="FFFFFF"/>
                </a:highlight>
                <a:latin typeface="Consolas"/>
              </a:rPr>
              <a:t>"</a:t>
            </a:r>
            <a:r>
              <a:rPr lang="en-US" sz="2000" dirty="0" err="1">
                <a:solidFill>
                  <a:srgbClr val="A31515"/>
                </a:solidFill>
                <a:highlight>
                  <a:srgbClr val="FFFFFF"/>
                </a:highlight>
                <a:latin typeface="Consolas"/>
              </a:rPr>
              <a:t>nameQuery</a:t>
            </a:r>
            <a:r>
              <a:rPr lang="en-US" sz="2000" dirty="0">
                <a:solidFill>
                  <a:srgbClr val="A31515"/>
                </a:solidFill>
                <a:highlight>
                  <a:srgbClr val="FFFFFF"/>
                </a:highlight>
                <a:latin typeface="Consolas"/>
              </a:rPr>
              <a:t>"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)).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SendKeys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(</a:t>
            </a:r>
            <a:r>
              <a:rPr lang="en-US" sz="2000" dirty="0">
                <a:solidFill>
                  <a:srgbClr val="A31515"/>
                </a:solidFill>
                <a:highlight>
                  <a:srgbClr val="FFFFFF"/>
                </a:highlight>
                <a:latin typeface="Consolas"/>
              </a:rPr>
              <a:t>"</a:t>
            </a:r>
            <a:r>
              <a:rPr lang="en-US" sz="2000" dirty="0" err="1">
                <a:solidFill>
                  <a:srgbClr val="A31515"/>
                </a:solidFill>
                <a:highlight>
                  <a:srgbClr val="FFFFFF"/>
                </a:highlight>
                <a:latin typeface="Consolas"/>
              </a:rPr>
              <a:t>vader</a:t>
            </a:r>
            <a:r>
              <a:rPr lang="en-US" sz="2000" dirty="0">
                <a:solidFill>
                  <a:srgbClr val="A31515"/>
                </a:solidFill>
                <a:highlight>
                  <a:srgbClr val="FFFFFF"/>
                </a:highlight>
                <a:latin typeface="Consolas"/>
              </a:rPr>
              <a:t>"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);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   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browser.FindElement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(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By.Name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(</a:t>
            </a:r>
            <a:r>
              <a:rPr lang="en-US" sz="2000" dirty="0">
                <a:solidFill>
                  <a:srgbClr val="A31515"/>
                </a:solidFill>
                <a:highlight>
                  <a:srgbClr val="FFFFFF"/>
                </a:highlight>
                <a:latin typeface="Consolas"/>
              </a:rPr>
              <a:t>"</a:t>
            </a:r>
            <a:r>
              <a:rPr lang="en-US" sz="2000" dirty="0" err="1">
                <a:solidFill>
                  <a:srgbClr val="A31515"/>
                </a:solidFill>
                <a:highlight>
                  <a:srgbClr val="FFFFFF"/>
                </a:highlight>
                <a:latin typeface="Consolas"/>
              </a:rPr>
              <a:t>nameQuery</a:t>
            </a:r>
            <a:r>
              <a:rPr lang="en-US" sz="2000" dirty="0">
                <a:solidFill>
                  <a:srgbClr val="A31515"/>
                </a:solidFill>
                <a:highlight>
                  <a:srgbClr val="FFFFFF"/>
                </a:highlight>
                <a:latin typeface="Consolas"/>
              </a:rPr>
              <a:t>"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)).Submit();</a:t>
            </a:r>
          </a:p>
          <a:p>
            <a:pPr algn="l"/>
            <a:endParaRPr lang="en-US" sz="2000" dirty="0">
              <a:solidFill>
                <a:srgbClr val="000000"/>
              </a:solidFill>
              <a:highlight>
                <a:srgbClr val="FFFFFF"/>
              </a:highlight>
              <a:latin typeface="Consolas"/>
            </a:endParaRPr>
          </a:p>
          <a:p>
            <a:pPr algn="l"/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   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browser.FindElement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(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By.Id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(</a:t>
            </a:r>
            <a:r>
              <a:rPr lang="en-US" sz="2000" dirty="0">
                <a:solidFill>
                  <a:srgbClr val="A31515"/>
                </a:solidFill>
                <a:highlight>
                  <a:srgbClr val="FFFFFF"/>
                </a:highlight>
                <a:latin typeface="Consolas"/>
              </a:rPr>
              <a:t>"contacts"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)).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Text.Should</a:t>
            </a:r>
            <a:r>
              <a:rPr lang="en-US" sz="2000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()</a:t>
            </a:r>
            <a:br>
              <a:rPr lang="en-US" sz="2000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</a:br>
            <a:r>
              <a:rPr lang="en-US" sz="2000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      .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Contain(</a:t>
            </a:r>
            <a:r>
              <a:rPr lang="en-US" sz="2000" dirty="0">
                <a:solidFill>
                  <a:srgbClr val="A31515"/>
                </a:solidFill>
                <a:highlight>
                  <a:srgbClr val="FFFFFF"/>
                </a:highlight>
                <a:latin typeface="Consolas"/>
              </a:rPr>
              <a:t>"555-33274-7827"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);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066693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n-NO" dirty="0" smtClean="0"/>
              <a:t>Part I:</a:t>
            </a:r>
            <a:endParaRPr lang="nn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616624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sz="2000" dirty="0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public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</a:t>
            </a:r>
            <a:r>
              <a:rPr lang="en-US" sz="2000" dirty="0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class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</a:t>
            </a:r>
            <a:r>
              <a:rPr lang="en-US" sz="2000" dirty="0" err="1">
                <a:solidFill>
                  <a:srgbClr val="2B91AF"/>
                </a:solidFill>
                <a:highlight>
                  <a:srgbClr val="FFFFFF"/>
                </a:highlight>
                <a:latin typeface="Consolas"/>
              </a:rPr>
              <a:t>WebServer</a:t>
            </a:r>
            <a:endParaRPr lang="en-US" sz="2000" dirty="0">
              <a:solidFill>
                <a:srgbClr val="000000"/>
              </a:solidFill>
              <a:highlight>
                <a:srgbClr val="FFFFFF"/>
              </a:highlight>
              <a:latin typeface="Consolas"/>
            </a:endParaRPr>
          </a:p>
          <a:p>
            <a:pPr algn="l"/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{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   </a:t>
            </a:r>
            <a:r>
              <a:rPr lang="en-US" sz="2000" dirty="0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public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</a:t>
            </a:r>
            <a:r>
              <a:rPr lang="en-US" sz="2000" dirty="0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void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Start(</a:t>
            </a:r>
            <a:r>
              <a:rPr lang="en-US" sz="2000" dirty="0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string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baseAddress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)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   {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       </a:t>
            </a:r>
            <a:r>
              <a:rPr lang="en-US" sz="2000" dirty="0" err="1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var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config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= </a:t>
            </a:r>
            <a:r>
              <a:rPr lang="en-US" sz="2000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/>
            </a:r>
            <a:br>
              <a:rPr lang="en-US" sz="2000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</a:br>
            <a:r>
              <a:rPr lang="en-US" sz="2000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          </a:t>
            </a:r>
            <a:r>
              <a:rPr lang="en-US" sz="2000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new</a:t>
            </a:r>
            <a:r>
              <a:rPr lang="en-US" sz="2000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</a:t>
            </a:r>
            <a:r>
              <a:rPr lang="en-US" sz="2000" dirty="0" err="1">
                <a:solidFill>
                  <a:srgbClr val="2B91AF"/>
                </a:solidFill>
                <a:highlight>
                  <a:srgbClr val="FFFFFF"/>
                </a:highlight>
                <a:latin typeface="Consolas"/>
              </a:rPr>
              <a:t>HttpSelfHostConfiguration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(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baseAddress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);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       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config.Routes.MapHttpRoute</a:t>
            </a:r>
            <a:r>
              <a:rPr lang="en-US" sz="2000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(</a:t>
            </a:r>
            <a:br>
              <a:rPr lang="en-US" sz="2000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</a:br>
            <a:r>
              <a:rPr lang="en-US" sz="2000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              </a:t>
            </a:r>
            <a:r>
              <a:rPr lang="en-US" sz="2000" dirty="0" smtClean="0">
                <a:solidFill>
                  <a:srgbClr val="A31515"/>
                </a:solidFill>
                <a:highlight>
                  <a:srgbClr val="FFFFFF"/>
                </a:highlight>
                <a:latin typeface="Consolas"/>
              </a:rPr>
              <a:t>"</a:t>
            </a:r>
            <a:r>
              <a:rPr lang="en-US" sz="2000" dirty="0">
                <a:solidFill>
                  <a:srgbClr val="A31515"/>
                </a:solidFill>
                <a:highlight>
                  <a:srgbClr val="FFFFFF"/>
                </a:highlight>
                <a:latin typeface="Consolas"/>
              </a:rPr>
              <a:t>web Default"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, </a:t>
            </a:r>
            <a:r>
              <a:rPr lang="en-US" sz="2000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/>
            </a:r>
            <a:br>
              <a:rPr lang="en-US" sz="2000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</a:br>
            <a:r>
              <a:rPr lang="en-US" sz="2000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               </a:t>
            </a:r>
            <a:r>
              <a:rPr lang="en-US" sz="2000" dirty="0" smtClean="0">
                <a:solidFill>
                  <a:srgbClr val="A31515"/>
                </a:solidFill>
                <a:highlight>
                  <a:srgbClr val="FFFFFF"/>
                </a:highlight>
                <a:latin typeface="Consolas"/>
              </a:rPr>
              <a:t>"{</a:t>
            </a:r>
            <a:r>
              <a:rPr lang="en-US" sz="2000" dirty="0">
                <a:solidFill>
                  <a:srgbClr val="A31515"/>
                </a:solidFill>
                <a:highlight>
                  <a:srgbClr val="FFFFFF"/>
                </a:highlight>
                <a:latin typeface="Consolas"/>
              </a:rPr>
              <a:t>controller}/{id</a:t>
            </a:r>
            <a:r>
              <a:rPr lang="en-US" sz="2000" dirty="0" smtClean="0">
                <a:solidFill>
                  <a:srgbClr val="A31515"/>
                </a:solidFill>
                <a:highlight>
                  <a:srgbClr val="FFFFFF"/>
                </a:highlight>
                <a:latin typeface="Consolas"/>
              </a:rPr>
              <a:t>}"</a:t>
            </a:r>
            <a:r>
              <a:rPr lang="en-US" sz="2000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,</a:t>
            </a:r>
            <a:br>
              <a:rPr lang="en-US" sz="2000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</a:br>
            <a:r>
              <a:rPr lang="en-US" sz="2000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               </a:t>
            </a:r>
            <a:r>
              <a:rPr lang="en-US" sz="2000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new</a:t>
            </a:r>
            <a:r>
              <a:rPr lang="en-US" sz="2000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{ id = </a:t>
            </a:r>
            <a:r>
              <a:rPr lang="en-US" sz="2000" dirty="0" err="1">
                <a:solidFill>
                  <a:srgbClr val="2B91AF"/>
                </a:solidFill>
                <a:highlight>
                  <a:srgbClr val="FFFFFF"/>
                </a:highlight>
                <a:latin typeface="Consolas"/>
              </a:rPr>
              <a:t>RouteParameter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.Optional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});</a:t>
            </a:r>
          </a:p>
          <a:p>
            <a:pPr algn="l"/>
            <a:endParaRPr lang="en-US" sz="2000" dirty="0">
              <a:solidFill>
                <a:srgbClr val="000000"/>
              </a:solidFill>
              <a:highlight>
                <a:srgbClr val="FFFFFF"/>
              </a:highlight>
              <a:latin typeface="Consolas"/>
            </a:endParaRPr>
          </a:p>
          <a:p>
            <a:pPr algn="l"/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       </a:t>
            </a:r>
            <a:r>
              <a:rPr lang="en-US" sz="2000" dirty="0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using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(</a:t>
            </a:r>
            <a:r>
              <a:rPr lang="en-US" sz="2000" dirty="0" err="1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var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server = </a:t>
            </a:r>
            <a:r>
              <a:rPr lang="en-US" sz="2000" dirty="0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new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</a:t>
            </a:r>
            <a:r>
              <a:rPr lang="en-US" sz="2000" dirty="0" err="1">
                <a:solidFill>
                  <a:srgbClr val="2B91AF"/>
                </a:solidFill>
                <a:highlight>
                  <a:srgbClr val="FFFFFF"/>
                </a:highlight>
                <a:latin typeface="Consolas"/>
              </a:rPr>
              <a:t>HttpSelfHostServer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(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config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))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       {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           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server.OpenAsync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().Wait();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           </a:t>
            </a:r>
            <a:r>
              <a:rPr lang="en-US" sz="2000" dirty="0" err="1">
                <a:solidFill>
                  <a:srgbClr val="2B91AF"/>
                </a:solidFill>
                <a:highlight>
                  <a:srgbClr val="FFFFFF"/>
                </a:highlight>
                <a:latin typeface="Consolas"/>
              </a:rPr>
              <a:t>Console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.WriteLine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(</a:t>
            </a:r>
            <a:r>
              <a:rPr lang="en-US" sz="2000" dirty="0">
                <a:solidFill>
                  <a:srgbClr val="A31515"/>
                </a:solidFill>
                <a:highlight>
                  <a:srgbClr val="FFFFFF"/>
                </a:highlight>
                <a:latin typeface="Consolas"/>
              </a:rPr>
              <a:t>"Press Enter to quit."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);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           </a:t>
            </a:r>
            <a:r>
              <a:rPr lang="en-US" sz="2000" dirty="0" err="1">
                <a:solidFill>
                  <a:srgbClr val="2B91AF"/>
                </a:solidFill>
                <a:highlight>
                  <a:srgbClr val="FFFFFF"/>
                </a:highlight>
                <a:latin typeface="Consolas"/>
              </a:rPr>
              <a:t>Console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.ReadLine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();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       }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   }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556903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n-NO" dirty="0" smtClean="0"/>
              <a:t>Part III: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3713535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n-NO" dirty="0" smtClean="0"/>
              <a:t>Further </a:t>
            </a:r>
            <a:r>
              <a:rPr lang="nn-NO" dirty="0" smtClean="0"/>
              <a:t>directions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1909289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n-NO" dirty="0" smtClean="0"/>
              <a:t>Norwegian agricultural authority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3500370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n-NO" sz="4800" dirty="0" smtClean="0"/>
              <a:t>Java web application with an MVC architecture</a:t>
            </a:r>
            <a:endParaRPr lang="nn-NO" sz="4800" dirty="0"/>
          </a:p>
        </p:txBody>
      </p:sp>
    </p:spTree>
    <p:extLst>
      <p:ext uri="{BB962C8B-B14F-4D97-AF65-F5344CB8AC3E}">
        <p14:creationId xmlns:p14="http://schemas.microsoft.com/office/powerpoint/2010/main" val="12361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Controllers:</a:t>
            </a:r>
          </a:p>
          <a:p>
            <a:pPr marL="857250" indent="-857250">
              <a:buFont typeface="Arial" pitchFamily="34" charset="0"/>
              <a:buChar char="•"/>
            </a:pPr>
            <a:r>
              <a:rPr lang="en-US" dirty="0" smtClean="0"/>
              <a:t>Create a view</a:t>
            </a:r>
          </a:p>
          <a:p>
            <a:pPr marL="857250" indent="-857250">
              <a:buFont typeface="Arial" pitchFamily="34" charset="0"/>
              <a:buChar char="•"/>
            </a:pPr>
            <a:r>
              <a:rPr lang="en-US" dirty="0" smtClean="0"/>
              <a:t>Retrieve model from repo</a:t>
            </a:r>
          </a:p>
          <a:p>
            <a:pPr marL="857250" indent="-857250">
              <a:buFont typeface="Arial" pitchFamily="34" charset="0"/>
              <a:buChar char="•"/>
            </a:pPr>
            <a:r>
              <a:rPr lang="en-US" dirty="0" smtClean="0"/>
              <a:t>Set model on view</a:t>
            </a:r>
          </a:p>
          <a:p>
            <a:pPr marL="857250" indent="-857250">
              <a:buFont typeface="Arial" pitchFamily="34" charset="0"/>
              <a:buChar char="•"/>
            </a:pPr>
            <a:r>
              <a:rPr lang="en-US" dirty="0" smtClean="0"/>
              <a:t>Render 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093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View example: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468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256585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US" dirty="0">
                <a:solidFill>
                  <a:srgbClr val="646464"/>
                </a:solidFill>
                <a:latin typeface="Consolas"/>
              </a:rPr>
              <a:t>@Override</a:t>
            </a:r>
          </a:p>
          <a:p>
            <a:pPr algn="l"/>
            <a:r>
              <a:rPr lang="en-US" dirty="0">
                <a:solidFill>
                  <a:srgbClr val="7F0055"/>
                </a:solidFill>
                <a:latin typeface="Consolas"/>
              </a:rPr>
              <a:t>public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>
                <a:solidFill>
                  <a:srgbClr val="7F0055"/>
                </a:solidFill>
                <a:latin typeface="Consolas"/>
              </a:rPr>
              <a:t>void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u="sng" dirty="0">
                <a:solidFill>
                  <a:srgbClr val="000000"/>
                </a:solidFill>
                <a:latin typeface="Consolas"/>
              </a:rPr>
              <a:t>render(</a:t>
            </a:r>
            <a:r>
              <a:rPr lang="en-US" u="sng" dirty="0" err="1">
                <a:solidFill>
                  <a:srgbClr val="000000"/>
                </a:solidFill>
                <a:latin typeface="Consolas"/>
              </a:rPr>
              <a:t>HttpServletResponse</a:t>
            </a:r>
            <a:r>
              <a:rPr lang="en-US" u="sng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u="sng" dirty="0" err="1">
                <a:solidFill>
                  <a:srgbClr val="000000"/>
                </a:solidFill>
                <a:latin typeface="Consolas"/>
              </a:rPr>
              <a:t>resp</a:t>
            </a:r>
            <a:r>
              <a:rPr lang="en-US" u="sng" dirty="0">
                <a:solidFill>
                  <a:srgbClr val="000000"/>
                </a:solidFill>
                <a:latin typeface="Consolas"/>
              </a:rPr>
              <a:t>) </a:t>
            </a:r>
            <a:r>
              <a:rPr lang="en-US" u="sng" dirty="0">
                <a:solidFill>
                  <a:srgbClr val="7F0055"/>
                </a:solidFill>
                <a:latin typeface="Consolas"/>
              </a:rPr>
              <a:t>throws</a:t>
            </a:r>
            <a:r>
              <a:rPr lang="en-US" u="sng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u="sng" dirty="0" err="1">
                <a:solidFill>
                  <a:srgbClr val="000000"/>
                </a:solidFill>
                <a:latin typeface="Consolas"/>
              </a:rPr>
              <a:t>IOException</a:t>
            </a:r>
            <a:r>
              <a:rPr lang="en-US" u="sng" dirty="0">
                <a:solidFill>
                  <a:srgbClr val="000000"/>
                </a:solidFill>
                <a:latin typeface="Consolas"/>
              </a:rPr>
              <a:t> {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Match document = 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$(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"html"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,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        head(),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        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$(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img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).</a:t>
            </a:r>
            <a:r>
              <a:rPr lang="en-US" i="1" dirty="0" err="1">
                <a:solidFill>
                  <a:srgbClr val="000000"/>
                </a:solidFill>
                <a:latin typeface="Consolas"/>
              </a:rPr>
              <a:t>attr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src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"/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sms-varsel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/Sparebank1.jpg"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),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        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$(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"h1"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"Internet bank simulator"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),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        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$(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"form"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).</a:t>
            </a:r>
            <a:r>
              <a:rPr lang="en-US" i="1" dirty="0" err="1">
                <a:solidFill>
                  <a:srgbClr val="000000"/>
                </a:solidFill>
                <a:latin typeface="Consolas"/>
              </a:rPr>
              <a:t>attr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"method"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"post"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).append(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               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hiddenField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7F0055"/>
                </a:solidFill>
                <a:latin typeface="Consolas"/>
              </a:rPr>
              <a:t>this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.</a:t>
            </a:r>
            <a:r>
              <a:rPr lang="en-US" u="sng" dirty="0" err="1">
                <a:solidFill>
                  <a:srgbClr val="000000"/>
                </a:solidFill>
                <a:latin typeface="Consolas"/>
              </a:rPr>
              <a:t>bankNum</a:t>
            </a:r>
            <a:r>
              <a:rPr lang="en-US" u="sng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u="sng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u="sng" dirty="0" err="1">
                <a:solidFill>
                  <a:srgbClr val="2A00FF"/>
                </a:solidFill>
                <a:latin typeface="Consolas"/>
              </a:rPr>
              <a:t>bankNum</a:t>
            </a:r>
            <a:r>
              <a:rPr lang="en-US" u="sng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u="sng" dirty="0">
                <a:solidFill>
                  <a:srgbClr val="000000"/>
                </a:solidFill>
                <a:latin typeface="Consolas"/>
              </a:rPr>
              <a:t>),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               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hiddenField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7F0055"/>
                </a:solidFill>
                <a:latin typeface="Consolas"/>
              </a:rPr>
              <a:t>this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.</a:t>
            </a:r>
            <a:r>
              <a:rPr lang="en-US" u="sng" dirty="0" err="1">
                <a:solidFill>
                  <a:srgbClr val="000000"/>
                </a:solidFill>
                <a:latin typeface="Consolas"/>
              </a:rPr>
              <a:t>customerId</a:t>
            </a:r>
            <a:r>
              <a:rPr lang="en-US" u="sng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u="sng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u="sng" dirty="0" err="1">
                <a:solidFill>
                  <a:srgbClr val="2A00FF"/>
                </a:solidFill>
                <a:latin typeface="Consolas"/>
              </a:rPr>
              <a:t>customerId</a:t>
            </a:r>
            <a:r>
              <a:rPr lang="en-US" u="sng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u="sng" dirty="0">
                <a:solidFill>
                  <a:srgbClr val="000000"/>
                </a:solidFill>
                <a:latin typeface="Consolas"/>
              </a:rPr>
              <a:t>),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                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$(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"h2"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"Set Mobile Phone Number"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),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               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phoneNumberField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7F0055"/>
                </a:solidFill>
                <a:latin typeface="Consolas"/>
              </a:rPr>
              <a:t>this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.</a:t>
            </a:r>
            <a:r>
              <a:rPr lang="en-US" u="sng" dirty="0" err="1">
                <a:solidFill>
                  <a:srgbClr val="000000"/>
                </a:solidFill>
                <a:latin typeface="Consolas"/>
              </a:rPr>
              <a:t>phoneNumber</a:t>
            </a:r>
            <a:r>
              <a:rPr lang="en-US" u="sng" dirty="0">
                <a:solidFill>
                  <a:srgbClr val="000000"/>
                </a:solidFill>
                <a:latin typeface="Consolas"/>
              </a:rPr>
              <a:t>),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                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$(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"h2"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"Account numbers"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),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                </a:t>
            </a:r>
            <a:r>
              <a:rPr lang="en-US" u="sng" dirty="0" err="1">
                <a:solidFill>
                  <a:srgbClr val="000000"/>
                </a:solidFill>
                <a:latin typeface="Consolas"/>
              </a:rPr>
              <a:t>accountNumbersField</a:t>
            </a:r>
            <a:r>
              <a:rPr lang="en-US" u="sng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u="sng" dirty="0" err="1">
                <a:solidFill>
                  <a:srgbClr val="7F0055"/>
                </a:solidFill>
                <a:latin typeface="Consolas"/>
              </a:rPr>
              <a:t>this</a:t>
            </a:r>
            <a:r>
              <a:rPr lang="en-US" u="sng" dirty="0" err="1">
                <a:solidFill>
                  <a:srgbClr val="000000"/>
                </a:solidFill>
                <a:latin typeface="Consolas"/>
              </a:rPr>
              <a:t>.</a:t>
            </a:r>
            <a:r>
              <a:rPr lang="en-US" u="sng" dirty="0" err="1">
                <a:solidFill>
                  <a:srgbClr val="0000C0"/>
                </a:solidFill>
                <a:latin typeface="Consolas"/>
              </a:rPr>
              <a:t>accountNumbers</a:t>
            </a:r>
            <a:r>
              <a:rPr lang="en-US" u="sng" dirty="0">
                <a:solidFill>
                  <a:srgbClr val="000000"/>
                </a:solidFill>
                <a:latin typeface="Consolas"/>
              </a:rPr>
              <a:t>),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                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$(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"h2"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"Payment account"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),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               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paymentAccountField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7F0055"/>
                </a:solidFill>
                <a:latin typeface="Consolas"/>
              </a:rPr>
              <a:t>this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.</a:t>
            </a:r>
            <a:r>
              <a:rPr lang="en-US" u="sng" dirty="0" err="1">
                <a:solidFill>
                  <a:srgbClr val="000000"/>
                </a:solidFill>
                <a:latin typeface="Consolas"/>
              </a:rPr>
              <a:t>defaultAccount</a:t>
            </a:r>
            <a:r>
              <a:rPr lang="en-US" u="sng" dirty="0">
                <a:solidFill>
                  <a:srgbClr val="000000"/>
                </a:solidFill>
                <a:latin typeface="Consolas"/>
              </a:rPr>
              <a:t>),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                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$(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"h2"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"Save changes"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),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                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$(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"div"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,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                        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$(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"input"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).</a:t>
            </a:r>
            <a:r>
              <a:rPr lang="en-US" i="1" dirty="0" err="1">
                <a:solidFill>
                  <a:srgbClr val="000000"/>
                </a:solidFill>
                <a:latin typeface="Consolas"/>
              </a:rPr>
              <a:t>attr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"type"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"submit"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).</a:t>
            </a:r>
            <a:r>
              <a:rPr lang="en-US" i="1" dirty="0" err="1">
                <a:solidFill>
                  <a:srgbClr val="000000"/>
                </a:solidFill>
                <a:latin typeface="Consolas"/>
              </a:rPr>
              <a:t>attr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"value"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"Store"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)).</a:t>
            </a:r>
            <a:r>
              <a:rPr lang="en-US" i="1" dirty="0" err="1">
                <a:solidFill>
                  <a:srgbClr val="000000"/>
                </a:solidFill>
                <a:latin typeface="Consolas"/>
              </a:rPr>
              <a:t>attr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"name"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"update"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)));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resp.setContentType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>
                <a:solidFill>
                  <a:srgbClr val="2A00FF"/>
                </a:solidFill>
                <a:latin typeface="Consolas"/>
              </a:rPr>
              <a:t>"text/html"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resp.setCharacterEncoding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>
                <a:solidFill>
                  <a:srgbClr val="2A00FF"/>
                </a:solidFill>
                <a:latin typeface="Consolas"/>
              </a:rPr>
              <a:t>"UTF-8"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resp.getWriter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().write(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document.toString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());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}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205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260648"/>
            <a:ext cx="8856984" cy="5256585"/>
          </a:xfrm>
        </p:spPr>
        <p:txBody>
          <a:bodyPr>
            <a:normAutofit fontScale="32500" lnSpcReduction="20000"/>
          </a:bodyPr>
          <a:lstStyle/>
          <a:p>
            <a:pPr algn="l"/>
            <a:r>
              <a:rPr lang="en-US" dirty="0" smtClean="0">
                <a:solidFill>
                  <a:srgbClr val="000000"/>
                </a:solidFill>
                <a:latin typeface="Consolas"/>
              </a:rPr>
              <a:t>Match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document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i="1" dirty="0" smtClean="0">
                <a:solidFill>
                  <a:srgbClr val="000000"/>
                </a:solidFill>
                <a:latin typeface="Consolas"/>
              </a:rPr>
              <a:t>$(</a:t>
            </a:r>
            <a:r>
              <a:rPr lang="en-US" i="1" dirty="0" smtClean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html"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,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  head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(),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  </a:t>
            </a:r>
            <a:r>
              <a:rPr lang="en-US" i="1" dirty="0" smtClean="0">
                <a:solidFill>
                  <a:srgbClr val="000000"/>
                </a:solidFill>
                <a:latin typeface="Consolas"/>
              </a:rPr>
              <a:t>$(</a:t>
            </a:r>
            <a:r>
              <a:rPr lang="en-US" i="1" dirty="0" smtClean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img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).</a:t>
            </a:r>
            <a:r>
              <a:rPr lang="en-US" i="1" dirty="0" err="1">
                <a:solidFill>
                  <a:srgbClr val="000000"/>
                </a:solidFill>
                <a:latin typeface="Consolas"/>
              </a:rPr>
              <a:t>attr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src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i="1" dirty="0" smtClean="0">
                <a:solidFill>
                  <a:srgbClr val="2A00FF"/>
                </a:solidFill>
                <a:latin typeface="Consolas"/>
              </a:rPr>
              <a:t>"/logo.jpg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),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  </a:t>
            </a:r>
            <a:r>
              <a:rPr lang="en-US" i="1" dirty="0" smtClean="0">
                <a:solidFill>
                  <a:srgbClr val="000000"/>
                </a:solidFill>
                <a:latin typeface="Consolas"/>
              </a:rPr>
              <a:t>$(</a:t>
            </a:r>
            <a:r>
              <a:rPr lang="en-US" i="1" dirty="0" smtClean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h1"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i="1" dirty="0" smtClean="0">
                <a:solidFill>
                  <a:srgbClr val="2A00FF"/>
                </a:solidFill>
                <a:latin typeface="Consolas"/>
              </a:rPr>
              <a:t>“Page name"</a:t>
            </a:r>
            <a:r>
              <a:rPr lang="en-US" i="1" dirty="0" smtClean="0">
                <a:solidFill>
                  <a:srgbClr val="000000"/>
                </a:solidFill>
                <a:latin typeface="Consolas"/>
              </a:rPr>
              <a:t>),</a:t>
            </a:r>
            <a:endParaRPr lang="en-US" i="1" dirty="0">
              <a:solidFill>
                <a:srgbClr val="000000"/>
              </a:solidFill>
              <a:latin typeface="Consolas"/>
            </a:endParaRP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  </a:t>
            </a:r>
            <a:r>
              <a:rPr lang="en-US" i="1" dirty="0" smtClean="0">
                <a:solidFill>
                  <a:srgbClr val="000000"/>
                </a:solidFill>
                <a:latin typeface="Consolas"/>
              </a:rPr>
              <a:t>$(</a:t>
            </a:r>
            <a:r>
              <a:rPr lang="en-US" i="1" dirty="0" smtClean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form"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).</a:t>
            </a:r>
            <a:r>
              <a:rPr lang="en-US" i="1" dirty="0" err="1">
                <a:solidFill>
                  <a:srgbClr val="000000"/>
                </a:solidFill>
                <a:latin typeface="Consolas"/>
              </a:rPr>
              <a:t>attr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"method"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"post"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).append(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    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hiddenField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 err="1" smtClean="0">
                <a:solidFill>
                  <a:srgbClr val="7F0055"/>
                </a:solidFill>
                <a:latin typeface="Consolas"/>
              </a:rPr>
              <a:t>this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.</a:t>
            </a:r>
            <a:r>
              <a:rPr lang="en-US" u="sng" dirty="0" err="1" smtClean="0">
                <a:solidFill>
                  <a:srgbClr val="000000"/>
                </a:solidFill>
                <a:latin typeface="Consolas"/>
              </a:rPr>
              <a:t>bankNum</a:t>
            </a:r>
            <a:r>
              <a:rPr lang="en-US" u="sng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u="sng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u="sng" dirty="0" err="1">
                <a:solidFill>
                  <a:srgbClr val="2A00FF"/>
                </a:solidFill>
                <a:latin typeface="Consolas"/>
              </a:rPr>
              <a:t>bankNum</a:t>
            </a:r>
            <a:r>
              <a:rPr lang="en-US" u="sng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u="sng" dirty="0">
                <a:solidFill>
                  <a:srgbClr val="000000"/>
                </a:solidFill>
                <a:latin typeface="Consolas"/>
              </a:rPr>
              <a:t>),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    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hiddenField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7F0055"/>
                </a:solidFill>
                <a:latin typeface="Consolas"/>
              </a:rPr>
              <a:t>this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.</a:t>
            </a:r>
            <a:r>
              <a:rPr lang="en-US" u="sng" dirty="0" err="1">
                <a:solidFill>
                  <a:srgbClr val="000000"/>
                </a:solidFill>
                <a:latin typeface="Consolas"/>
              </a:rPr>
              <a:t>customerId</a:t>
            </a:r>
            <a:r>
              <a:rPr lang="en-US" u="sng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u="sng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u="sng" dirty="0" err="1">
                <a:solidFill>
                  <a:srgbClr val="2A00FF"/>
                </a:solidFill>
                <a:latin typeface="Consolas"/>
              </a:rPr>
              <a:t>customerId</a:t>
            </a:r>
            <a:r>
              <a:rPr lang="en-US" u="sng" dirty="0" smtClean="0">
                <a:solidFill>
                  <a:srgbClr val="2A00FF"/>
                </a:solidFill>
                <a:latin typeface="Consolas"/>
              </a:rPr>
              <a:t>"</a:t>
            </a:r>
            <a:r>
              <a:rPr lang="en-US" u="sng" dirty="0" smtClean="0">
                <a:solidFill>
                  <a:srgbClr val="000000"/>
                </a:solidFill>
                <a:latin typeface="Consolas"/>
              </a:rPr>
              <a:t>),</a:t>
            </a:r>
          </a:p>
          <a:p>
            <a:pPr algn="l"/>
            <a:r>
              <a:rPr lang="en-US" dirty="0" smtClean="0">
                <a:solidFill>
                  <a:srgbClr val="000000"/>
                </a:solidFill>
                <a:latin typeface="Consolas"/>
              </a:rPr>
              <a:t>          </a:t>
            </a:r>
            <a:r>
              <a:rPr lang="en-US" i="1" dirty="0" smtClean="0">
                <a:solidFill>
                  <a:srgbClr val="000000"/>
                </a:solidFill>
                <a:latin typeface="Consolas"/>
              </a:rPr>
              <a:t>$(</a:t>
            </a:r>
            <a:r>
              <a:rPr lang="en-US" i="1" dirty="0" smtClean="0">
                <a:solidFill>
                  <a:srgbClr val="2A00FF"/>
                </a:solidFill>
                <a:latin typeface="Consolas"/>
              </a:rPr>
              <a:t>"h2"</a:t>
            </a:r>
            <a:r>
              <a:rPr lang="en-US" i="1" dirty="0" smtClean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i="1" dirty="0" smtClean="0">
                <a:solidFill>
                  <a:srgbClr val="2A00FF"/>
                </a:solidFill>
                <a:latin typeface="Consolas"/>
              </a:rPr>
              <a:t>"Save changes"</a:t>
            </a:r>
            <a:r>
              <a:rPr lang="en-US" i="1" dirty="0" smtClean="0">
                <a:solidFill>
                  <a:srgbClr val="000000"/>
                </a:solidFill>
                <a:latin typeface="Consolas"/>
              </a:rPr>
              <a:t>),</a:t>
            </a:r>
          </a:p>
          <a:p>
            <a:pPr algn="l"/>
            <a:r>
              <a:rPr lang="en-US" dirty="0" smtClean="0">
                <a:solidFill>
                  <a:srgbClr val="000000"/>
                </a:solidFill>
                <a:latin typeface="Consolas"/>
              </a:rPr>
              <a:t>          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$(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"div"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,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         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$(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"input"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).</a:t>
            </a:r>
            <a:r>
              <a:rPr lang="en-US" i="1" dirty="0" err="1">
                <a:solidFill>
                  <a:srgbClr val="000000"/>
                </a:solidFill>
                <a:latin typeface="Consolas"/>
              </a:rPr>
              <a:t>attr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"type</a:t>
            </a:r>
            <a:r>
              <a:rPr lang="en-US" i="1" dirty="0" smtClean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smtClean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i="1" dirty="0" smtClean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submit</a:t>
            </a:r>
            <a:r>
              <a:rPr lang="en-US" i="1" dirty="0" smtClean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smtClean="0">
                <a:solidFill>
                  <a:srgbClr val="000000"/>
                </a:solidFill>
                <a:latin typeface="Consolas"/>
              </a:rPr>
              <a:t>)</a:t>
            </a:r>
            <a:br>
              <a:rPr lang="en-US" i="1" dirty="0" smtClean="0">
                <a:solidFill>
                  <a:srgbClr val="000000"/>
                </a:solidFill>
                <a:latin typeface="Consolas"/>
              </a:rPr>
            </a:br>
            <a:r>
              <a:rPr lang="en-US" i="1" dirty="0" smtClean="0">
                <a:solidFill>
                  <a:srgbClr val="000000"/>
                </a:solidFill>
                <a:latin typeface="Consolas"/>
              </a:rPr>
              <a:t>                        .</a:t>
            </a:r>
            <a:r>
              <a:rPr lang="en-US" i="1" dirty="0" err="1">
                <a:solidFill>
                  <a:srgbClr val="000000"/>
                </a:solidFill>
                <a:latin typeface="Consolas"/>
              </a:rPr>
              <a:t>attr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"value"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"Store</a:t>
            </a:r>
            <a:r>
              <a:rPr lang="en-US" i="1" dirty="0" smtClean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smtClean="0">
                <a:solidFill>
                  <a:srgbClr val="000000"/>
                </a:solidFill>
                <a:latin typeface="Consolas"/>
              </a:rPr>
              <a:t>))</a:t>
            </a:r>
            <a:br>
              <a:rPr lang="en-US" i="1" dirty="0" smtClean="0">
                <a:solidFill>
                  <a:srgbClr val="000000"/>
                </a:solidFill>
                <a:latin typeface="Consolas"/>
              </a:rPr>
            </a:br>
            <a:r>
              <a:rPr lang="en-US" i="1" dirty="0" smtClean="0">
                <a:solidFill>
                  <a:srgbClr val="000000"/>
                </a:solidFill>
                <a:latin typeface="Consolas"/>
              </a:rPr>
              <a:t>                        .</a:t>
            </a:r>
            <a:r>
              <a:rPr lang="en-US" i="1" dirty="0" err="1">
                <a:solidFill>
                  <a:srgbClr val="000000"/>
                </a:solidFill>
                <a:latin typeface="Consolas"/>
              </a:rPr>
              <a:t>attr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"name"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"update"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)));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920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n-NO" dirty="0" smtClean="0"/>
              <a:t>Norwegian Power Transmission System Operator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2411148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n-NO" dirty="0" smtClean="0"/>
              <a:t>The bare-knuckle philosophy</a:t>
            </a:r>
            <a:endParaRPr lang="nn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n-NO" sz="4800" dirty="0" smtClean="0"/>
              <a:t>Universal repository</a:t>
            </a:r>
          </a:p>
          <a:p>
            <a:r>
              <a:rPr lang="nn-NO" sz="4800" dirty="0" smtClean="0"/>
              <a:t>Universal service</a:t>
            </a:r>
          </a:p>
          <a:p>
            <a:r>
              <a:rPr lang="nn-NO" sz="4800" dirty="0" smtClean="0"/>
              <a:t>Commands and Queries</a:t>
            </a:r>
          </a:p>
          <a:p>
            <a:r>
              <a:rPr lang="nn-NO" sz="4800" dirty="0" smtClean="0"/>
              <a:t>One domain model</a:t>
            </a:r>
            <a:endParaRPr lang="nn-NO" sz="4800" dirty="0"/>
          </a:p>
        </p:txBody>
      </p:sp>
    </p:spTree>
    <p:extLst>
      <p:ext uri="{BB962C8B-B14F-4D97-AF65-F5344CB8AC3E}">
        <p14:creationId xmlns:p14="http://schemas.microsoft.com/office/powerpoint/2010/main" val="1089533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n-NO" sz="4800" dirty="0" smtClean="0"/>
              <a:t>No Spring – 100 KLOC</a:t>
            </a:r>
            <a:endParaRPr lang="nn-NO" sz="4800" dirty="0"/>
          </a:p>
        </p:txBody>
      </p:sp>
    </p:spTree>
    <p:extLst>
      <p:ext uri="{BB962C8B-B14F-4D97-AF65-F5344CB8AC3E}">
        <p14:creationId xmlns:p14="http://schemas.microsoft.com/office/powerpoint/2010/main" val="2045716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n-NO" sz="4800" dirty="0" smtClean="0"/>
              <a:t>Single-jar deployment</a:t>
            </a:r>
          </a:p>
          <a:p>
            <a:pPr marL="685800" indent="-685800">
              <a:buFont typeface="Arial" pitchFamily="34" charset="0"/>
              <a:buChar char="•"/>
            </a:pPr>
            <a:r>
              <a:rPr lang="nn-NO" sz="4800" dirty="0" smtClean="0"/>
              <a:t>Includes scripts</a:t>
            </a:r>
          </a:p>
          <a:p>
            <a:pPr marL="685800" indent="-685800">
              <a:buFont typeface="Arial" pitchFamily="34" charset="0"/>
              <a:buChar char="•"/>
            </a:pPr>
            <a:r>
              <a:rPr lang="nn-NO" sz="4800" dirty="0" smtClean="0"/>
              <a:t>Includes Jetty</a:t>
            </a:r>
          </a:p>
        </p:txBody>
      </p:sp>
    </p:spTree>
    <p:extLst>
      <p:ext uri="{BB962C8B-B14F-4D97-AF65-F5344CB8AC3E}">
        <p14:creationId xmlns:p14="http://schemas.microsoft.com/office/powerpoint/2010/main" val="1890582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525344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US" dirty="0">
                <a:solidFill>
                  <a:srgbClr val="7F0055"/>
                </a:solidFill>
                <a:latin typeface="Consolas"/>
              </a:rPr>
              <a:t>public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>
                <a:solidFill>
                  <a:srgbClr val="7F0055"/>
                </a:solidFill>
                <a:latin typeface="Consolas"/>
              </a:rPr>
              <a:t>class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StatnettWebServer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{</a:t>
            </a:r>
            <a:endParaRPr lang="en-US" dirty="0">
              <a:latin typeface="Consolas"/>
            </a:endParaRP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7F0055"/>
                </a:solidFill>
                <a:latin typeface="Consolas"/>
              </a:rPr>
              <a:t>private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>
                <a:solidFill>
                  <a:srgbClr val="7F0055"/>
                </a:solidFill>
                <a:latin typeface="Consolas"/>
              </a:rPr>
              <a:t>final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E8F2FE"/>
                </a:highlight>
                <a:latin typeface="Consolas"/>
              </a:rPr>
              <a:t>org.eclipse.jetty.server.Server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>
                <a:solidFill>
                  <a:srgbClr val="0000C0"/>
                </a:solidFill>
                <a:latin typeface="Consolas"/>
              </a:rPr>
              <a:t>server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;</a:t>
            </a:r>
            <a:endParaRPr lang="en-US" dirty="0">
              <a:latin typeface="Consolas"/>
            </a:endParaRP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7F0055"/>
                </a:solidFill>
                <a:latin typeface="Consolas"/>
              </a:rPr>
              <a:t>public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ContactWebServer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7F0055"/>
                </a:solidFill>
                <a:latin typeface="Consolas"/>
              </a:rPr>
              <a:t>int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port) {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    </a:t>
            </a:r>
            <a:r>
              <a:rPr lang="en-US" dirty="0">
                <a:solidFill>
                  <a:srgbClr val="0000C0"/>
                </a:solidFill>
                <a:latin typeface="Consolas"/>
              </a:rPr>
              <a:t>server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dirty="0">
                <a:solidFill>
                  <a:srgbClr val="7F0055"/>
                </a:solidFill>
                <a:latin typeface="Consolas"/>
              </a:rPr>
              <a:t>new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Server(port);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    </a:t>
            </a:r>
            <a:r>
              <a:rPr lang="en-US" dirty="0" err="1">
                <a:solidFill>
                  <a:srgbClr val="0000C0"/>
                </a:solidFill>
                <a:latin typeface="Consolas"/>
              </a:rPr>
              <a:t>server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.setHandler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>
                <a:solidFill>
                  <a:srgbClr val="7F0055"/>
                </a:solidFill>
                <a:latin typeface="Consolas"/>
              </a:rPr>
              <a:t>new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WebAppContext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 smtClean="0">
                <a:solidFill>
                  <a:srgbClr val="2A00FF"/>
                </a:solidFill>
                <a:latin typeface="Consolas"/>
              </a:rPr>
              <a:t>“…"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dirty="0" smtClean="0">
                <a:solidFill>
                  <a:srgbClr val="2A00FF"/>
                </a:solidFill>
                <a:latin typeface="Consolas"/>
              </a:rPr>
              <a:t>"/</a:t>
            </a:r>
            <a:r>
              <a:rPr lang="en-US" dirty="0" err="1" smtClean="0">
                <a:solidFill>
                  <a:srgbClr val="2A00FF"/>
                </a:solidFill>
                <a:latin typeface="Consolas"/>
              </a:rPr>
              <a:t>statnett</a:t>
            </a:r>
            <a:r>
              <a:rPr lang="en-US" dirty="0" smtClean="0">
                <a:solidFill>
                  <a:srgbClr val="2A00FF"/>
                </a:solidFill>
                <a:latin typeface="Consolas"/>
              </a:rPr>
              <a:t>"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));</a:t>
            </a:r>
            <a:endParaRPr lang="en-US" dirty="0">
              <a:solidFill>
                <a:srgbClr val="000000"/>
              </a:solidFill>
              <a:latin typeface="Consolas"/>
            </a:endParaRP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}</a:t>
            </a:r>
          </a:p>
          <a:p>
            <a:pPr algn="l"/>
            <a:endParaRPr lang="en-US" dirty="0">
              <a:latin typeface="Consolas"/>
            </a:endParaRP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7F0055"/>
                </a:solidFill>
                <a:latin typeface="Consolas"/>
              </a:rPr>
              <a:t>void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start() </a:t>
            </a:r>
            <a:r>
              <a:rPr lang="en-US" dirty="0">
                <a:solidFill>
                  <a:srgbClr val="7F0055"/>
                </a:solidFill>
                <a:latin typeface="Consolas"/>
              </a:rPr>
              <a:t>throws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Exception {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    </a:t>
            </a:r>
            <a:r>
              <a:rPr lang="en-US" dirty="0" err="1">
                <a:solidFill>
                  <a:srgbClr val="0000C0"/>
                </a:solidFill>
                <a:latin typeface="Consolas"/>
              </a:rPr>
              <a:t>server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.start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();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}</a:t>
            </a:r>
          </a:p>
          <a:p>
            <a:pPr algn="l"/>
            <a:endParaRPr lang="en-US" dirty="0">
              <a:latin typeface="Consolas"/>
            </a:endParaRP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String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getUrl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() {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    </a:t>
            </a:r>
            <a:r>
              <a:rPr lang="en-US" dirty="0" err="1">
                <a:solidFill>
                  <a:srgbClr val="7F0055"/>
                </a:solidFill>
                <a:latin typeface="Consolas"/>
              </a:rPr>
              <a:t>int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port = </a:t>
            </a:r>
            <a:r>
              <a:rPr lang="en-US" dirty="0" err="1">
                <a:solidFill>
                  <a:srgbClr val="0000C0"/>
                </a:solidFill>
                <a:latin typeface="Consolas"/>
              </a:rPr>
              <a:t>server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.getConnectors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()[0].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getLocalPort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();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    </a:t>
            </a:r>
            <a:r>
              <a:rPr lang="en-US" dirty="0">
                <a:solidFill>
                  <a:srgbClr val="7F0055"/>
                </a:solidFill>
                <a:latin typeface="Consolas"/>
              </a:rPr>
              <a:t>return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>
                <a:solidFill>
                  <a:srgbClr val="2A00FF"/>
                </a:solidFill>
                <a:latin typeface="Consolas"/>
              </a:rPr>
              <a:t>"http://localhost:"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+ port + </a:t>
            </a:r>
            <a:r>
              <a:rPr lang="en-US" dirty="0">
                <a:solidFill>
                  <a:srgbClr val="2A00FF"/>
                </a:solidFill>
                <a:latin typeface="Consolas"/>
              </a:rPr>
              <a:t>"/contacts"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;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}</a:t>
            </a:r>
          </a:p>
          <a:p>
            <a:pPr algn="l"/>
            <a:endParaRPr lang="en-US" dirty="0">
              <a:latin typeface="Consolas"/>
            </a:endParaRP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7F0055"/>
                </a:solidFill>
                <a:latin typeface="Consolas"/>
              </a:rPr>
              <a:t>public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>
                <a:solidFill>
                  <a:srgbClr val="7F0055"/>
                </a:solidFill>
                <a:latin typeface="Consolas"/>
              </a:rPr>
              <a:t>static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>
                <a:solidFill>
                  <a:srgbClr val="7F0055"/>
                </a:solidFill>
                <a:latin typeface="Consolas"/>
              </a:rPr>
              <a:t>void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main(String[]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args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) </a:t>
            </a:r>
            <a:r>
              <a:rPr lang="en-US" dirty="0">
                <a:solidFill>
                  <a:srgbClr val="7F0055"/>
                </a:solidFill>
                <a:latin typeface="Consolas"/>
              </a:rPr>
              <a:t>throws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Exception {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   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StatnettWebServer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server = </a:t>
            </a:r>
            <a:r>
              <a:rPr lang="en-US" dirty="0">
                <a:solidFill>
                  <a:srgbClr val="7F0055"/>
                </a:solidFill>
                <a:latin typeface="Consolas"/>
              </a:rPr>
              <a:t>new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Statnett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WebServer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(10080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   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server.start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();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   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System.</a:t>
            </a:r>
            <a:r>
              <a:rPr lang="en-US" i="1" dirty="0" err="1">
                <a:solidFill>
                  <a:srgbClr val="0000C0"/>
                </a:solidFill>
                <a:latin typeface="Consolas"/>
              </a:rPr>
              <a:t>out</a:t>
            </a:r>
            <a:r>
              <a:rPr lang="en-US" i="1" dirty="0" err="1">
                <a:solidFill>
                  <a:srgbClr val="000000"/>
                </a:solidFill>
                <a:latin typeface="Consolas"/>
              </a:rPr>
              <a:t>.println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i="1" dirty="0" err="1">
                <a:solidFill>
                  <a:srgbClr val="000000"/>
                </a:solidFill>
                <a:latin typeface="Consolas"/>
              </a:rPr>
              <a:t>server.getUrl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());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}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196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n-NO" dirty="0" smtClean="0"/>
              <a:t>SpareBank1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1059739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10 web service clients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535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HttpURLConnection</a:t>
            </a:r>
            <a:endParaRPr lang="en-US" dirty="0" smtClean="0"/>
          </a:p>
          <a:p>
            <a:r>
              <a:rPr lang="en-US" dirty="0" smtClean="0"/>
              <a:t>JOOX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922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260648"/>
            <a:ext cx="8856984" cy="5256585"/>
          </a:xfrm>
        </p:spPr>
        <p:txBody>
          <a:bodyPr>
            <a:normAutofit fontScale="32500" lnSpcReduction="20000"/>
          </a:bodyPr>
          <a:lstStyle/>
          <a:p>
            <a:pPr algn="l"/>
            <a:r>
              <a:rPr lang="en-US" dirty="0">
                <a:solidFill>
                  <a:srgbClr val="646464"/>
                </a:solidFill>
                <a:latin typeface="Consolas"/>
              </a:rPr>
              <a:t>@Override</a:t>
            </a:r>
          </a:p>
          <a:p>
            <a:pPr algn="l"/>
            <a:r>
              <a:rPr lang="en-US" dirty="0">
                <a:solidFill>
                  <a:srgbClr val="7F0055"/>
                </a:solidFill>
                <a:latin typeface="Consolas"/>
              </a:rPr>
              <a:t>public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String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getCountryByIp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(String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ipAddress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) </a:t>
            </a:r>
            <a:r>
              <a:rPr lang="en-US" dirty="0">
                <a:solidFill>
                  <a:srgbClr val="7F0055"/>
                </a:solidFill>
                <a:latin typeface="Consolas"/>
              </a:rPr>
              <a:t>throws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Exception {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Document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soapRequest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=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   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soapElement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dirty="0" err="1">
                <a:solidFill>
                  <a:srgbClr val="2A00FF"/>
                </a:solidFill>
                <a:latin typeface="Consolas"/>
              </a:rPr>
              <a:t>S:Envelope</a:t>
            </a:r>
            <a:r>
              <a:rPr lang="en-US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,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        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$(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S:Body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,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           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wsxElement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dirty="0" err="1">
                <a:solidFill>
                  <a:srgbClr val="2A00FF"/>
                </a:solidFill>
                <a:latin typeface="Consolas"/>
              </a:rPr>
              <a:t>wsx:GetGeoIP</a:t>
            </a:r>
            <a:r>
              <a:rPr lang="en-US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, 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                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$(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wsx:IPAddress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i="1" dirty="0" err="1">
                <a:solidFill>
                  <a:srgbClr val="000000"/>
                </a:solidFill>
                <a:latin typeface="Consolas"/>
              </a:rPr>
              <a:t>ipAddress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))));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Document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soapResponse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br>
              <a:rPr lang="en-US" dirty="0">
                <a:solidFill>
                  <a:srgbClr val="000000"/>
                </a:solidFill>
                <a:latin typeface="Consolas"/>
              </a:rPr>
            </a:br>
            <a:r>
              <a:rPr lang="en-US" dirty="0" smtClean="0">
                <a:solidFill>
                  <a:srgbClr val="000000"/>
                </a:solidFill>
                <a:latin typeface="Consolas"/>
              </a:rPr>
              <a:t>       </a:t>
            </a:r>
            <a:r>
              <a:rPr lang="en-US" dirty="0" err="1" smtClean="0">
                <a:solidFill>
                  <a:srgbClr val="0000C0"/>
                </a:solidFill>
                <a:latin typeface="Consolas"/>
              </a:rPr>
              <a:t>endpoint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.postRequest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getSOAPAction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(),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soapRequest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7F0055"/>
                </a:solidFill>
                <a:latin typeface="Consolas"/>
              </a:rPr>
              <a:t>return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$(</a:t>
            </a:r>
            <a:r>
              <a:rPr lang="en-US" i="1" dirty="0" err="1">
                <a:solidFill>
                  <a:srgbClr val="000000"/>
                </a:solidFill>
                <a:latin typeface="Consolas"/>
              </a:rPr>
              <a:t>soapResponse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).</a:t>
            </a:r>
            <a:r>
              <a:rPr lang="en-US" i="1" dirty="0" err="1">
                <a:solidFill>
                  <a:srgbClr val="000000"/>
                </a:solidFill>
                <a:latin typeface="Consolas"/>
              </a:rPr>
              <a:t>xpath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"/Envelope/Body/*"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          .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xpath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dirty="0" err="1">
                <a:solidFill>
                  <a:srgbClr val="2A00FF"/>
                </a:solidFill>
                <a:latin typeface="Consolas"/>
              </a:rPr>
              <a:t>GetGeoIPResult</a:t>
            </a:r>
            <a:r>
              <a:rPr lang="en-US" dirty="0">
                <a:solidFill>
                  <a:srgbClr val="2A00FF"/>
                </a:solidFill>
                <a:latin typeface="Consolas"/>
              </a:rPr>
              <a:t>/</a:t>
            </a:r>
            <a:r>
              <a:rPr lang="en-US" dirty="0" err="1">
                <a:solidFill>
                  <a:srgbClr val="2A00FF"/>
                </a:solidFill>
                <a:latin typeface="Consolas"/>
              </a:rPr>
              <a:t>CountryName</a:t>
            </a:r>
            <a:r>
              <a:rPr lang="en-US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).text();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047020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260648"/>
            <a:ext cx="8856984" cy="5256585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US" dirty="0">
                <a:solidFill>
                  <a:srgbClr val="7F0055"/>
                </a:solidFill>
                <a:latin typeface="Consolas"/>
              </a:rPr>
              <a:t>public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Document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postRequest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(String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soapAction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, Document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soapRequest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)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{</a:t>
            </a:r>
          </a:p>
          <a:p>
            <a:pPr algn="l"/>
            <a:r>
              <a:rPr lang="en-US" dirty="0" smtClean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HttpURLConnection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conn = (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HttpURLConnection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) </a:t>
            </a:r>
            <a:r>
              <a:rPr lang="en-US" dirty="0" err="1" smtClean="0">
                <a:solidFill>
                  <a:srgbClr val="0000C0"/>
                </a:solidFill>
                <a:latin typeface="Consolas"/>
              </a:rPr>
              <a:t>url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.openConnection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();</a:t>
            </a:r>
          </a:p>
          <a:p>
            <a:pPr algn="l"/>
            <a:r>
              <a:rPr lang="en-US" dirty="0" smtClean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connection.setDoInput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>
                <a:solidFill>
                  <a:srgbClr val="7F0055"/>
                </a:solidFill>
                <a:latin typeface="Consolas"/>
              </a:rPr>
              <a:t>true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connection.setDoOutput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>
                <a:solidFill>
                  <a:srgbClr val="7F0055"/>
                </a:solidFill>
                <a:latin typeface="Consolas"/>
              </a:rPr>
              <a:t>true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connection.addRequestProperty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dirty="0" err="1">
                <a:solidFill>
                  <a:srgbClr val="2A00FF"/>
                </a:solidFill>
                <a:latin typeface="Consolas"/>
              </a:rPr>
              <a:t>SOAPAction</a:t>
            </a:r>
            <a:r>
              <a:rPr lang="en-US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soapAction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connection.addRequestProperty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>
                <a:solidFill>
                  <a:srgbClr val="2A00FF"/>
                </a:solidFill>
                <a:latin typeface="Consolas"/>
              </a:rPr>
              <a:t>"Content-Type"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dirty="0">
                <a:solidFill>
                  <a:srgbClr val="2A00FF"/>
                </a:solidFill>
                <a:latin typeface="Consolas"/>
              </a:rPr>
              <a:t>"text/xml"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$(</a:t>
            </a:r>
            <a:r>
              <a:rPr lang="en-US" i="1" dirty="0" err="1">
                <a:solidFill>
                  <a:srgbClr val="000000"/>
                </a:solidFill>
                <a:latin typeface="Consolas"/>
              </a:rPr>
              <a:t>soapRequest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).write(</a:t>
            </a:r>
            <a:r>
              <a:rPr lang="en-US" i="1" dirty="0" err="1">
                <a:solidFill>
                  <a:srgbClr val="000000"/>
                </a:solidFill>
                <a:latin typeface="Consolas"/>
              </a:rPr>
              <a:t>connection.getOutputStream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());</a:t>
            </a:r>
          </a:p>
          <a:p>
            <a:pPr algn="l"/>
            <a:endParaRPr lang="en-US" dirty="0">
              <a:latin typeface="Consolas"/>
            </a:endParaRP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 err="1">
                <a:solidFill>
                  <a:srgbClr val="7F0055"/>
                </a:solidFill>
                <a:latin typeface="Consolas"/>
              </a:rPr>
              <a:t>int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responseCode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connection.getResponseCode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();</a:t>
            </a:r>
          </a:p>
          <a:p>
            <a:pPr algn="l"/>
            <a:r>
              <a:rPr lang="en-US" dirty="0" smtClean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7F0055"/>
                </a:solidFill>
                <a:latin typeface="Consolas"/>
              </a:rPr>
              <a:t>if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(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isErrorResponse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responseCode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)) {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    String response = </a:t>
            </a:r>
            <a:r>
              <a:rPr lang="en-US" i="1" dirty="0" err="1" smtClean="0">
                <a:solidFill>
                  <a:srgbClr val="000000"/>
                </a:solidFill>
                <a:latin typeface="Consolas"/>
              </a:rPr>
              <a:t>toString</a:t>
            </a:r>
            <a:r>
              <a:rPr lang="en-US" i="1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en-US" i="1" dirty="0" err="1" smtClean="0">
                <a:solidFill>
                  <a:srgbClr val="000000"/>
                </a:solidFill>
                <a:latin typeface="Consolas"/>
              </a:rPr>
              <a:t>connection.getErrorStream</a:t>
            </a:r>
            <a:r>
              <a:rPr lang="en-US" i="1" dirty="0" smtClean="0">
                <a:solidFill>
                  <a:srgbClr val="000000"/>
                </a:solidFill>
                <a:latin typeface="Consolas"/>
              </a:rPr>
              <a:t>());</a:t>
            </a:r>
            <a:endParaRPr lang="en-US" i="1" dirty="0">
              <a:solidFill>
                <a:srgbClr val="000000"/>
              </a:solidFill>
              <a:latin typeface="Consolas"/>
            </a:endParaRP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    String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responseContentType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connection.getContentType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();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    </a:t>
            </a:r>
            <a:r>
              <a:rPr lang="en-US" dirty="0">
                <a:solidFill>
                  <a:srgbClr val="7F0055"/>
                </a:solidFill>
                <a:latin typeface="Consolas"/>
              </a:rPr>
              <a:t>if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(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responseContentType.startsWith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>
                <a:solidFill>
                  <a:srgbClr val="2A00FF"/>
                </a:solidFill>
                <a:latin typeface="Consolas"/>
              </a:rPr>
              <a:t>"text/xml"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)) {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        </a:t>
            </a:r>
            <a:r>
              <a:rPr lang="en-US" dirty="0">
                <a:solidFill>
                  <a:srgbClr val="7F0055"/>
                </a:solidFill>
                <a:latin typeface="Consolas"/>
              </a:rPr>
              <a:t>return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response;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    }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    </a:t>
            </a:r>
            <a:r>
              <a:rPr lang="en-US" dirty="0">
                <a:solidFill>
                  <a:srgbClr val="7F0055"/>
                </a:solidFill>
                <a:latin typeface="Consolas"/>
              </a:rPr>
              <a:t>throw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>
                <a:solidFill>
                  <a:srgbClr val="7F0055"/>
                </a:solidFill>
                <a:latin typeface="Consolas"/>
              </a:rPr>
              <a:t>new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ServiceCommunicationException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            </a:t>
            </a:r>
            <a:r>
              <a:rPr lang="en-US" dirty="0">
                <a:solidFill>
                  <a:srgbClr val="2A00FF"/>
                </a:solidFill>
                <a:latin typeface="Consolas"/>
              </a:rPr>
              <a:t>"On POST to "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+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url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+ </a:t>
            </a:r>
            <a:r>
              <a:rPr lang="en-US" dirty="0">
                <a:solidFill>
                  <a:srgbClr val="2A00FF"/>
                </a:solidFill>
                <a:latin typeface="Consolas"/>
              </a:rPr>
              <a:t>": "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+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responseCode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+ </a:t>
            </a:r>
            <a:r>
              <a:rPr lang="en-US" dirty="0">
                <a:solidFill>
                  <a:srgbClr val="2A00FF"/>
                </a:solidFill>
                <a:latin typeface="Consolas"/>
              </a:rPr>
              <a:t>" "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            +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connection.getResponseMessage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() + </a:t>
            </a:r>
            <a:r>
              <a:rPr lang="en-US" dirty="0">
                <a:solidFill>
                  <a:srgbClr val="2A00FF"/>
                </a:solidFill>
                <a:latin typeface="Consolas"/>
              </a:rPr>
              <a:t>": "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+ response);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}</a:t>
            </a:r>
          </a:p>
          <a:p>
            <a:pPr algn="l"/>
            <a:r>
              <a:rPr lang="en-US" dirty="0" smtClean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 smtClean="0">
                <a:solidFill>
                  <a:srgbClr val="7F0055"/>
                </a:solidFill>
                <a:latin typeface="Consolas"/>
              </a:rPr>
              <a:t>return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i="1" dirty="0" smtClean="0">
                <a:solidFill>
                  <a:srgbClr val="000000"/>
                </a:solidFill>
                <a:latin typeface="Consolas"/>
              </a:rPr>
              <a:t>$(</a:t>
            </a:r>
            <a:r>
              <a:rPr lang="en-US" i="1" dirty="0" err="1" smtClean="0">
                <a:solidFill>
                  <a:srgbClr val="000000"/>
                </a:solidFill>
                <a:latin typeface="Consolas"/>
              </a:rPr>
              <a:t>connection.getInputStream</a:t>
            </a:r>
            <a:r>
              <a:rPr lang="en-US" i="1" dirty="0" smtClean="0">
                <a:solidFill>
                  <a:srgbClr val="000000"/>
                </a:solidFill>
                <a:latin typeface="Consolas"/>
              </a:rPr>
              <a:t>()).document();</a:t>
            </a:r>
          </a:p>
          <a:p>
            <a:pPr algn="l"/>
            <a:r>
              <a:rPr lang="en-US" dirty="0" smtClean="0">
                <a:solidFill>
                  <a:srgbClr val="000000"/>
                </a:solidFill>
                <a:latin typeface="Consolas"/>
              </a:rPr>
              <a:t>d}</a:t>
            </a:r>
            <a:endParaRPr lang="en-US" dirty="0">
              <a:solidFill>
                <a:srgbClr val="000000"/>
              </a:solidFill>
              <a:latin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3869579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n-NO" dirty="0" smtClean="0"/>
              <a:t>Conclusion: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4071230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n-NO" dirty="0" smtClean="0"/>
              <a:t>High impact with low ceremony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1776191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YAGNI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986300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No calculator until…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658944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r>
              <a:rPr lang="en-US" sz="5400" i="1" dirty="0" smtClean="0"/>
              <a:t>Don’t use a framework you couldn’t have written yourself</a:t>
            </a:r>
            <a:endParaRPr lang="nb-NO" sz="5400" i="1" dirty="0"/>
          </a:p>
        </p:txBody>
      </p:sp>
    </p:spTree>
    <p:extLst>
      <p:ext uri="{BB962C8B-B14F-4D97-AF65-F5344CB8AC3E}">
        <p14:creationId xmlns:p14="http://schemas.microsoft.com/office/powerpoint/2010/main" val="3379609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Title 2"/>
          <p:cNvSpPr>
            <a:spLocks noGrp="1"/>
          </p:cNvSpPr>
          <p:nvPr>
            <p:ph type="title"/>
          </p:nvPr>
        </p:nvSpPr>
        <p:spPr>
          <a:xfrm>
            <a:off x="1371600" y="379413"/>
            <a:ext cx="7239000" cy="962025"/>
          </a:xfrm>
        </p:spPr>
        <p:txBody>
          <a:bodyPr/>
          <a:lstStyle/>
          <a:p>
            <a:r>
              <a:rPr lang="nb-NO" sz="4800" dirty="0" smtClean="0"/>
              <a:t>Thank you</a:t>
            </a:r>
            <a:endParaRPr lang="en-US" sz="4800" dirty="0" smtClean="0"/>
          </a:p>
        </p:txBody>
      </p:sp>
      <p:sp>
        <p:nvSpPr>
          <p:cNvPr id="101378" name="Content Placeholder 3"/>
          <p:cNvSpPr>
            <a:spLocks noGrp="1"/>
          </p:cNvSpPr>
          <p:nvPr>
            <p:ph idx="1"/>
          </p:nvPr>
        </p:nvSpPr>
        <p:spPr>
          <a:xfrm>
            <a:off x="3563888" y="1341438"/>
            <a:ext cx="5256584" cy="4607842"/>
          </a:xfrm>
        </p:spPr>
        <p:txBody>
          <a:bodyPr>
            <a:normAutofit/>
          </a:bodyPr>
          <a:lstStyle/>
          <a:p>
            <a:r>
              <a:rPr lang="nb-NO" sz="2800" dirty="0" smtClean="0">
                <a:hlinkClick r:id="rId2"/>
              </a:rPr>
              <a:t>jbr@exilesoft.com</a:t>
            </a:r>
            <a:endParaRPr lang="nb-NO" sz="2800" dirty="0" smtClean="0"/>
          </a:p>
          <a:p>
            <a:endParaRPr lang="nb-NO" sz="2800" dirty="0" smtClean="0"/>
          </a:p>
          <a:p>
            <a:r>
              <a:rPr lang="nb-NO" sz="2800" dirty="0" smtClean="0">
                <a:hlinkClick r:id="rId3"/>
              </a:rPr>
              <a:t>http://johannesbrodwall.com</a:t>
            </a:r>
            <a:endParaRPr lang="nb-NO" sz="2800" dirty="0" smtClean="0"/>
          </a:p>
          <a:p>
            <a:r>
              <a:rPr lang="nb-NO" sz="2800" dirty="0" smtClean="0">
                <a:hlinkClick r:id="rId4"/>
              </a:rPr>
              <a:t>http://exilesoft.com</a:t>
            </a:r>
            <a:endParaRPr lang="nb-NO" sz="2800" dirty="0" smtClean="0"/>
          </a:p>
          <a:p>
            <a:endParaRPr lang="nb-NO" sz="2800" dirty="0" smtClean="0"/>
          </a:p>
          <a:p>
            <a:r>
              <a:rPr lang="nb-NO" sz="2800" dirty="0" smtClean="0">
                <a:hlinkClick r:id="rId5"/>
              </a:rPr>
              <a:t>http://twitter.com/jhannes</a:t>
            </a:r>
            <a:endParaRPr lang="nb-NO" sz="2800" dirty="0" smtClean="0"/>
          </a:p>
          <a:p>
            <a:endParaRPr lang="nb-NO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57250" indent="-857250">
              <a:buFont typeface="Arial" charset="0"/>
              <a:buChar char="•"/>
            </a:pPr>
            <a:r>
              <a:rPr lang="en-US" sz="4000" dirty="0" smtClean="0"/>
              <a:t>Framework </a:t>
            </a:r>
            <a:r>
              <a:rPr lang="en-US" sz="4000" dirty="0" smtClean="0"/>
              <a:t>light</a:t>
            </a:r>
          </a:p>
          <a:p>
            <a:pPr marL="857250" indent="-857250">
              <a:buFont typeface="Arial" charset="0"/>
              <a:buChar char="•"/>
            </a:pPr>
            <a:r>
              <a:rPr lang="en-US" sz="4000" dirty="0" smtClean="0"/>
              <a:t>Test-driven</a:t>
            </a:r>
          </a:p>
          <a:p>
            <a:pPr marL="857250" indent="-857250">
              <a:buFont typeface="Arial" charset="0"/>
              <a:buChar char="•"/>
            </a:pPr>
            <a:r>
              <a:rPr lang="en-US" sz="4000" dirty="0" smtClean="0"/>
              <a:t>No calculators</a:t>
            </a:r>
            <a:endParaRPr lang="en-US" sz="4000" dirty="0" smtClean="0"/>
          </a:p>
        </p:txBody>
      </p:sp>
    </p:spTree>
    <p:extLst>
      <p:ext uri="{BB962C8B-B14F-4D97-AF65-F5344CB8AC3E}">
        <p14:creationId xmlns:p14="http://schemas.microsoft.com/office/powerpoint/2010/main" val="241810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Light on </a:t>
            </a:r>
            <a:r>
              <a:rPr lang="en-US" dirty="0" smtClean="0"/>
              <a:t>framework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263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Content Placeholder 1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ln w="28575">
            <a:noFill/>
          </a:ln>
        </p:spPr>
        <p:txBody>
          <a:bodyPr/>
          <a:lstStyle/>
          <a:p>
            <a:pPr marL="1143000" indent="-1143000" algn="r">
              <a:buFont typeface="Arial" charset="0"/>
              <a:buNone/>
            </a:pPr>
            <a:r>
              <a:rPr lang="en-US" sz="5400" dirty="0" smtClean="0"/>
              <a:t>Frameworks solve 80% of the job…</a:t>
            </a:r>
            <a:endParaRPr lang="en-US" sz="4000" b="1" dirty="0" smtClean="0"/>
          </a:p>
        </p:txBody>
      </p:sp>
    </p:spTree>
    <p:extLst>
      <p:ext uri="{BB962C8B-B14F-4D97-AF65-F5344CB8AC3E}">
        <p14:creationId xmlns:p14="http://schemas.microsoft.com/office/powerpoint/2010/main" val="721509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Content Placeholder 1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ln w="28575">
            <a:noFill/>
          </a:ln>
        </p:spPr>
        <p:txBody>
          <a:bodyPr/>
          <a:lstStyle/>
          <a:p>
            <a:pPr marL="1143000" indent="-1143000" algn="r">
              <a:buFont typeface="Arial" charset="0"/>
              <a:buNone/>
            </a:pPr>
            <a:r>
              <a:rPr lang="en-US" sz="5400" dirty="0" smtClean="0"/>
              <a:t>… and makes the rest 10 times as hard</a:t>
            </a:r>
            <a:endParaRPr lang="en-US" sz="4000" b="1" dirty="0" smtClean="0"/>
          </a:p>
        </p:txBody>
      </p:sp>
    </p:spTree>
    <p:extLst>
      <p:ext uri="{BB962C8B-B14F-4D97-AF65-F5344CB8AC3E}">
        <p14:creationId xmlns:p14="http://schemas.microsoft.com/office/powerpoint/2010/main" val="842963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Johannes Steria">
      <a:dk1>
        <a:srgbClr val="4D4D4D"/>
      </a:dk1>
      <a:lt1>
        <a:sysClr val="window" lastClr="FFFFFF"/>
      </a:lt1>
      <a:dk2>
        <a:srgbClr val="5F5F5F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002060"/>
      </a:hlink>
      <a:folHlink>
        <a:srgbClr val="00206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Johannes Steria">
      <a:dk1>
        <a:srgbClr val="4D4D4D"/>
      </a:dk1>
      <a:lt1>
        <a:sysClr val="window" lastClr="FFFFFF"/>
      </a:lt1>
      <a:dk2>
        <a:srgbClr val="5F5F5F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002060"/>
      </a:hlink>
      <a:folHlink>
        <a:srgbClr val="00206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3277</TotalTime>
  <Words>1110</Words>
  <Application>Microsoft Office PowerPoint</Application>
  <PresentationFormat>On-screen Show (4:3)</PresentationFormat>
  <Paragraphs>254</Paragraphs>
  <Slides>53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53</vt:i4>
      </vt:variant>
    </vt:vector>
  </HeadingPairs>
  <TitlesOfParts>
    <vt:vector size="55" baseType="lpstr">
      <vt:lpstr>Office Theme</vt:lpstr>
      <vt:lpstr>1_Office Theme</vt:lpstr>
      <vt:lpstr>Bare-knuckle web development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Johannes Brodwall</dc:creator>
  <cp:lastModifiedBy>Johannes Brodwall</cp:lastModifiedBy>
  <cp:revision>220</cp:revision>
  <dcterms:created xsi:type="dcterms:W3CDTF">2012-08-26T13:58:37Z</dcterms:created>
  <dcterms:modified xsi:type="dcterms:W3CDTF">2012-11-16T10:23:00Z</dcterms:modified>
</cp:coreProperties>
</file>